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80" r:id="rId7"/>
    <p:sldId id="281"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2" r:id="rId28"/>
    <p:sldId id="284" r:id="rId29"/>
    <p:sldId id="283"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1461320-0CBA-4C52-977F-0F32FF5E2D5D}" type="datetimeFigureOut">
              <a:rPr lang="en-IN" smtClean="0"/>
              <a:t>09-10-2020</a:t>
            </a:fld>
            <a:endParaRPr lang="en-IN"/>
          </a:p>
        </p:txBody>
      </p:sp>
      <p:sp>
        <p:nvSpPr>
          <p:cNvPr id="5" name="Footer Placeholder 4"/>
          <p:cNvSpPr>
            <a:spLocks noGrp="1"/>
          </p:cNvSpPr>
          <p:nvPr>
            <p:ph type="ftr" sz="quarter" idx="11"/>
          </p:nvPr>
        </p:nvSpPr>
        <p:spPr>
          <a:xfrm>
            <a:off x="2416500" y="329307"/>
            <a:ext cx="4973915" cy="309201"/>
          </a:xfrm>
        </p:spPr>
        <p:txBody>
          <a:bodyPr/>
          <a:lstStyle/>
          <a:p>
            <a:endParaRPr lang="en-IN"/>
          </a:p>
        </p:txBody>
      </p:sp>
      <p:sp>
        <p:nvSpPr>
          <p:cNvPr id="6" name="Slide Number Placeholder 5"/>
          <p:cNvSpPr>
            <a:spLocks noGrp="1"/>
          </p:cNvSpPr>
          <p:nvPr>
            <p:ph type="sldNum" sz="quarter" idx="12"/>
          </p:nvPr>
        </p:nvSpPr>
        <p:spPr>
          <a:xfrm>
            <a:off x="1437664" y="798973"/>
            <a:ext cx="811019" cy="503578"/>
          </a:xfrm>
        </p:spPr>
        <p:txBody>
          <a:bodyPr/>
          <a:lstStyle/>
          <a:p>
            <a:fld id="{1936CD35-06BD-4531-B11B-7B05321B7D25}" type="slidenum">
              <a:rPr lang="en-IN" smtClean="0"/>
              <a:t>‹#›</a:t>
            </a:fld>
            <a:endParaRPr lang="en-IN"/>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743673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1461320-0CBA-4C52-977F-0F32FF5E2D5D}" type="datetimeFigureOut">
              <a:rPr lang="en-IN" smtClean="0"/>
              <a:t>09-10-2020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936CD35-06BD-4531-B11B-7B05321B7D25}" type="slidenum">
              <a:rPr lang="en-IN" smtClean="0"/>
              <a:t>‹#›</a:t>
            </a:fld>
            <a:endParaRPr lang="en-IN"/>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22924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1461320-0CBA-4C52-977F-0F32FF5E2D5D}" type="datetimeFigureOut">
              <a:rPr lang="en-IN" smtClean="0"/>
              <a:t>09-10-2020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936CD35-06BD-4531-B11B-7B05321B7D25}" type="slidenum">
              <a:rPr lang="en-IN" smtClean="0"/>
              <a:t>‹#›</a:t>
            </a:fld>
            <a:endParaRPr lang="en-IN"/>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760609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1461320-0CBA-4C52-977F-0F32FF5E2D5D}" type="datetimeFigureOut">
              <a:rPr lang="en-IN" smtClean="0"/>
              <a:t>09-10-2020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936CD35-06BD-4531-B11B-7B05321B7D25}" type="slidenum">
              <a:rPr lang="en-IN" smtClean="0"/>
              <a:t>‹#›</a:t>
            </a:fld>
            <a:endParaRPr lang="en-IN"/>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826217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1461320-0CBA-4C52-977F-0F32FF5E2D5D}" type="datetimeFigureOut">
              <a:rPr lang="en-IN" smtClean="0"/>
              <a:t>09-10-2020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936CD35-06BD-4531-B11B-7B05321B7D25}" type="slidenum">
              <a:rPr lang="en-IN" smtClean="0"/>
              <a:t>‹#›</a:t>
            </a:fld>
            <a:endParaRPr lang="en-IN"/>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741836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1461320-0CBA-4C52-977F-0F32FF5E2D5D}" type="datetimeFigureOut">
              <a:rPr lang="en-IN" smtClean="0"/>
              <a:t>09-10-2020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936CD35-06BD-4531-B11B-7B05321B7D25}" type="slidenum">
              <a:rPr lang="en-IN" smtClean="0"/>
              <a:t>‹#›</a:t>
            </a:fld>
            <a:endParaRPr lang="en-IN"/>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690208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1461320-0CBA-4C52-977F-0F32FF5E2D5D}" type="datetimeFigureOut">
              <a:rPr lang="en-IN" smtClean="0"/>
              <a:t>09-10-2020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1936CD35-06BD-4531-B11B-7B05321B7D25}" type="slidenum">
              <a:rPr lang="en-IN" smtClean="0"/>
              <a:t>‹#›</a:t>
            </a:fld>
            <a:endParaRPr lang="en-IN"/>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1529465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1461320-0CBA-4C52-977F-0F32FF5E2D5D}" type="datetimeFigureOut">
              <a:rPr lang="en-IN" smtClean="0"/>
              <a:t>09-10-2020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1936CD35-06BD-4531-B11B-7B05321B7D25}" type="slidenum">
              <a:rPr lang="en-IN" smtClean="0"/>
              <a:t>‹#›</a:t>
            </a:fld>
            <a:endParaRPr lang="en-IN"/>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367282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461320-0CBA-4C52-977F-0F32FF5E2D5D}" type="datetimeFigureOut">
              <a:rPr lang="en-IN" smtClean="0"/>
              <a:t>09-10-2020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1936CD35-06BD-4531-B11B-7B05321B7D25}" type="slidenum">
              <a:rPr lang="en-IN" smtClean="0"/>
              <a:t>‹#›</a:t>
            </a:fld>
            <a:endParaRPr lang="en-IN"/>
          </a:p>
        </p:txBody>
      </p:sp>
    </p:spTree>
    <p:extLst>
      <p:ext uri="{BB962C8B-B14F-4D97-AF65-F5344CB8AC3E}">
        <p14:creationId xmlns:p14="http://schemas.microsoft.com/office/powerpoint/2010/main" val="17810677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1461320-0CBA-4C52-977F-0F32FF5E2D5D}" type="datetimeFigureOut">
              <a:rPr lang="en-IN" smtClean="0"/>
              <a:t>09-10-2020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936CD35-06BD-4531-B11B-7B05321B7D25}" type="slidenum">
              <a:rPr lang="en-IN" smtClean="0"/>
              <a:t>‹#›</a:t>
            </a:fld>
            <a:endParaRPr lang="en-IN"/>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8771408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71461320-0CBA-4C52-977F-0F32FF5E2D5D}" type="datetimeFigureOut">
              <a:rPr lang="en-IN" smtClean="0"/>
              <a:t>09-10-2020</a:t>
            </a:fld>
            <a:endParaRPr lang="en-IN"/>
          </a:p>
        </p:txBody>
      </p:sp>
      <p:sp>
        <p:nvSpPr>
          <p:cNvPr id="6" name="Footer Placeholder 5"/>
          <p:cNvSpPr>
            <a:spLocks noGrp="1"/>
          </p:cNvSpPr>
          <p:nvPr>
            <p:ph type="ftr" sz="quarter" idx="11"/>
          </p:nvPr>
        </p:nvSpPr>
        <p:spPr>
          <a:xfrm>
            <a:off x="1447382" y="318640"/>
            <a:ext cx="5541004" cy="320931"/>
          </a:xfrm>
        </p:spPr>
        <p:txBody>
          <a:bodyPr/>
          <a:lstStyle/>
          <a:p>
            <a:endParaRPr lang="en-IN"/>
          </a:p>
        </p:txBody>
      </p:sp>
      <p:sp>
        <p:nvSpPr>
          <p:cNvPr id="7" name="Slide Number Placeholder 6"/>
          <p:cNvSpPr>
            <a:spLocks noGrp="1"/>
          </p:cNvSpPr>
          <p:nvPr>
            <p:ph type="sldNum" sz="quarter" idx="12"/>
          </p:nvPr>
        </p:nvSpPr>
        <p:spPr/>
        <p:txBody>
          <a:bodyPr/>
          <a:lstStyle/>
          <a:p>
            <a:fld id="{1936CD35-06BD-4531-B11B-7B05321B7D25}" type="slidenum">
              <a:rPr lang="en-IN" smtClean="0"/>
              <a:t>‹#›</a:t>
            </a:fld>
            <a:endParaRPr lang="en-IN"/>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710918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71461320-0CBA-4C52-977F-0F32FF5E2D5D}" type="datetimeFigureOut">
              <a:rPr lang="en-IN" smtClean="0"/>
              <a:t>09-10-2020</a:t>
            </a:fld>
            <a:endParaRPr lang="en-IN"/>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1936CD35-06BD-4531-B11B-7B05321B7D25}" type="slidenum">
              <a:rPr lang="en-IN" smtClean="0"/>
              <a:t>‹#›</a:t>
            </a:fld>
            <a:endParaRPr lang="en-IN"/>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065251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en.wikipedia.org/wiki/Photovoltaics" TargetMode="External"/><Relationship Id="rId2" Type="http://schemas.openxmlformats.org/officeDocument/2006/relationships/hyperlink" Target="https://en.wikipedia.org/wiki/Phonon" TargetMode="External"/><Relationship Id="rId1" Type="http://schemas.openxmlformats.org/officeDocument/2006/relationships/slideLayout" Target="../slideLayouts/slideLayout2.xml"/><Relationship Id="rId5" Type="http://schemas.openxmlformats.org/officeDocument/2006/relationships/hyperlink" Target="https://en.wikipedia.org/wiki/Laser_diode" TargetMode="External"/><Relationship Id="rId4" Type="http://schemas.openxmlformats.org/officeDocument/2006/relationships/hyperlink" Target="https://en.wikipedia.org/wiki/Light-emitting_diode"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byjus.com/jee/semiconductors/"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byjus.com/jee/semiconductors/"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physics.stackexchange.com/questions/52657/why-should-the-fermi-level-of-a-n-doped-semiconductor-be-below-the-one-of-a-p-do" TargetMode="External"/><Relationship Id="rId2" Type="http://schemas.openxmlformats.org/officeDocument/2006/relationships/image" Target="../media/image14.png"/><Relationship Id="rId1" Type="http://schemas.openxmlformats.org/officeDocument/2006/relationships/slideLayout" Target="../slideLayouts/slideLayout2.xml"/><Relationship Id="rId4" Type="http://schemas.openxmlformats.org/officeDocument/2006/relationships/hyperlink" Target="https://creativecommons.org/licenses/by-sa/3.0/"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pixabay.com/en/calligraphy-pen-thanks-thank-you-2658504/" TargetMode="External"/><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s://en.wikipedia.org/wiki/Electrical_insulation" TargetMode="External"/><Relationship Id="rId3" Type="http://schemas.openxmlformats.org/officeDocument/2006/relationships/hyperlink" Target="https://en.wikipedia.org/wiki/Electronic_state" TargetMode="External"/><Relationship Id="rId7" Type="http://schemas.openxmlformats.org/officeDocument/2006/relationships/hyperlink" Target="https://en.wikipedia.org/wiki/Conduction_band" TargetMode="External"/><Relationship Id="rId12" Type="http://schemas.openxmlformats.org/officeDocument/2006/relationships/hyperlink" Target="https://en.wikipedia.org/wiki/Electric_current" TargetMode="External"/><Relationship Id="rId2" Type="http://schemas.openxmlformats.org/officeDocument/2006/relationships/hyperlink" Target="https://en.wikipedia.org/wiki/Solid-state_physics" TargetMode="External"/><Relationship Id="rId1" Type="http://schemas.openxmlformats.org/officeDocument/2006/relationships/slideLayout" Target="../slideLayouts/slideLayout2.xml"/><Relationship Id="rId6" Type="http://schemas.openxmlformats.org/officeDocument/2006/relationships/hyperlink" Target="https://en.wikipedia.org/wiki/Valence_band" TargetMode="External"/><Relationship Id="rId11" Type="http://schemas.openxmlformats.org/officeDocument/2006/relationships/hyperlink" Target="https://en.wikipedia.org/wiki/Conduction_electron" TargetMode="External"/><Relationship Id="rId5" Type="http://schemas.openxmlformats.org/officeDocument/2006/relationships/hyperlink" Target="https://en.wikipedia.org/wiki/Electron_volt" TargetMode="External"/><Relationship Id="rId10" Type="http://schemas.openxmlformats.org/officeDocument/2006/relationships/hyperlink" Target="https://en.wikipedia.org/wiki/Valence_electron" TargetMode="External"/><Relationship Id="rId4" Type="http://schemas.openxmlformats.org/officeDocument/2006/relationships/hyperlink" Target="https://en.wikipedia.org/wiki/Electronic_band_structure" TargetMode="External"/><Relationship Id="rId9" Type="http://schemas.openxmlformats.org/officeDocument/2006/relationships/hyperlink" Target="https://en.wikipedia.org/wiki/Semiconductor"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en.wikipedia.org/wiki/Intrinsic_semiconductor" TargetMode="External"/><Relationship Id="rId2" Type="http://schemas.openxmlformats.org/officeDocument/2006/relationships/hyperlink" Target="https://en.wikipedia.org/wiki/Electrical_conductivity" TargetMode="External"/><Relationship Id="rId1" Type="http://schemas.openxmlformats.org/officeDocument/2006/relationships/slideLayout" Target="../slideLayouts/slideLayout2.xml"/><Relationship Id="rId6" Type="http://schemas.openxmlformats.org/officeDocument/2006/relationships/hyperlink" Target="https://en.wikipedia.org/wiki/Molecular-beam_epitaxy" TargetMode="External"/><Relationship Id="rId5" Type="http://schemas.openxmlformats.org/officeDocument/2006/relationships/hyperlink" Target="https://en.wikipedia.org/wiki/Alloy" TargetMode="External"/><Relationship Id="rId4" Type="http://schemas.openxmlformats.org/officeDocument/2006/relationships/hyperlink" Target="https://en.wikipedia.org/wiki/Electron_hole"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en.wikipedia.org/wiki/Plutonium(III)_fluoride" TargetMode="Externa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commons.wikimedia.org/wiki/File:BandGap-Comparison-withfermi-E.PNG" TargetMode="External"/><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hyperlink" Target="https://creativecommons.org/licenses/by-sa/3.0/"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en.wikipedia.org/wiki/Electron" TargetMode="External"/><Relationship Id="rId2" Type="http://schemas.openxmlformats.org/officeDocument/2006/relationships/hyperlink" Target="https://en.wikipedia.org/wiki/Electronic_band_structure" TargetMode="External"/><Relationship Id="rId1" Type="http://schemas.openxmlformats.org/officeDocument/2006/relationships/slideLayout" Target="../slideLayouts/slideLayout2.xml"/><Relationship Id="rId5" Type="http://schemas.openxmlformats.org/officeDocument/2006/relationships/hyperlink" Target="https://en.wikipedia.org/wiki/Photon" TargetMode="External"/><Relationship Id="rId4" Type="http://schemas.openxmlformats.org/officeDocument/2006/relationships/hyperlink" Target="https://en.wikipedia.org/wiki/Phonon"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en.wikipedia.org/wiki/Electrical_insulator" TargetMode="External"/><Relationship Id="rId2" Type="http://schemas.openxmlformats.org/officeDocument/2006/relationships/hyperlink" Target="https://en.wikipedia.org/wiki/Semiconductor" TargetMode="External"/><Relationship Id="rId1" Type="http://schemas.openxmlformats.org/officeDocument/2006/relationships/slideLayout" Target="../slideLayouts/slideLayout2.xml"/><Relationship Id="rId4" Type="http://schemas.openxmlformats.org/officeDocument/2006/relationships/hyperlink" Target="https://en.wikipedia.org/wiki/Electrical_conductor"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915D05-3E5F-4F6D-BA07-36EE30A2CC0E}"/>
              </a:ext>
            </a:extLst>
          </p:cNvPr>
          <p:cNvSpPr>
            <a:spLocks noGrp="1"/>
          </p:cNvSpPr>
          <p:nvPr>
            <p:ph type="ctrTitle"/>
          </p:nvPr>
        </p:nvSpPr>
        <p:spPr/>
        <p:txBody>
          <a:bodyPr>
            <a:normAutofit fontScale="90000"/>
          </a:bodyPr>
          <a:lstStyle/>
          <a:p>
            <a:r>
              <a:rPr lang="en-IN" dirty="0"/>
              <a:t>CLASSIFICATION OF SOLIDS INTERMS OF FORBIDDEN ENERGY GAP</a:t>
            </a:r>
          </a:p>
        </p:txBody>
      </p:sp>
    </p:spTree>
    <p:extLst>
      <p:ext uri="{BB962C8B-B14F-4D97-AF65-F5344CB8AC3E}">
        <p14:creationId xmlns:p14="http://schemas.microsoft.com/office/powerpoint/2010/main" val="493286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57E8DA-B69C-45F2-895A-728FF0F0A0AF}"/>
              </a:ext>
            </a:extLst>
          </p:cNvPr>
          <p:cNvSpPr>
            <a:spLocks noGrp="1"/>
          </p:cNvSpPr>
          <p:nvPr>
            <p:ph type="title"/>
          </p:nvPr>
        </p:nvSpPr>
        <p:spPr>
          <a:xfrm>
            <a:off x="1451580" y="804519"/>
            <a:ext cx="10062641" cy="5090955"/>
          </a:xfrm>
        </p:spPr>
        <p:txBody>
          <a:bodyPr/>
          <a:lstStyle/>
          <a:p>
            <a:r>
              <a:rPr lang="en-IN" dirty="0"/>
              <a:t>BAND</a:t>
            </a:r>
            <a:br>
              <a:rPr lang="en-IN" dirty="0"/>
            </a:br>
            <a:r>
              <a:rPr lang="en-IN" dirty="0"/>
              <a:t>  GAP</a:t>
            </a:r>
          </a:p>
        </p:txBody>
      </p:sp>
      <p:sp>
        <p:nvSpPr>
          <p:cNvPr id="13" name="TextBox 12">
            <a:extLst>
              <a:ext uri="{FF2B5EF4-FFF2-40B4-BE49-F238E27FC236}">
                <a16:creationId xmlns:a16="http://schemas.microsoft.com/office/drawing/2014/main" id="{E78FEBD6-53AB-4C0E-A531-179D7CBACC51}"/>
              </a:ext>
            </a:extLst>
          </p:cNvPr>
          <p:cNvSpPr txBox="1"/>
          <p:nvPr/>
        </p:nvSpPr>
        <p:spPr>
          <a:xfrm>
            <a:off x="3053012" y="757360"/>
            <a:ext cx="8001841" cy="4247317"/>
          </a:xfrm>
          <a:prstGeom prst="rect">
            <a:avLst/>
          </a:prstGeom>
          <a:noFill/>
        </p:spPr>
        <p:txBody>
          <a:bodyPr wrap="square">
            <a:spAutoFit/>
          </a:bodyPr>
          <a:lstStyle/>
          <a:p>
            <a:r>
              <a:rPr lang="en-US" b="0" i="0" dirty="0">
                <a:solidFill>
                  <a:srgbClr val="202122"/>
                </a:solidFill>
                <a:effectLst/>
                <a:latin typeface="Arial" panose="020B0604020202020204" pitchFamily="34" charset="0"/>
              </a:rPr>
              <a:t>Based on the band structures, materials have either direct band gap or indirect band gap. If the momentum of the lowest energy state in the conduction band and the highest energy state of the valence band of a material are the same, the material has a direct bandgap. If they are not the same, then the material has an indirect band gap. For materials with a direct band gap, valence electrons can be directly excited into the conduction band by a photon whose energy is larger than the bandgap. In contrast, for materials with an indirect band gap, a photon and </a:t>
            </a:r>
            <a:r>
              <a:rPr lang="en-US" b="0" i="0" u="none" strike="noStrike" dirty="0">
                <a:solidFill>
                  <a:srgbClr val="0B0080"/>
                </a:solidFill>
                <a:effectLst/>
                <a:latin typeface="Arial" panose="020B0604020202020204" pitchFamily="34" charset="0"/>
                <a:hlinkClick r:id="rId2" tooltip="Phonon"/>
              </a:rPr>
              <a:t>phonon</a:t>
            </a:r>
            <a:r>
              <a:rPr lang="en-US" b="0" i="0" dirty="0">
                <a:solidFill>
                  <a:srgbClr val="202122"/>
                </a:solidFill>
                <a:effectLst/>
                <a:latin typeface="Arial" panose="020B0604020202020204" pitchFamily="34" charset="0"/>
              </a:rPr>
              <a:t> must both be involved in a transition from the valence band top to the conduction band bottom. Therefore, direct bandgap materials tend to have stronger light emission and absorption properties. Other things equal, direct bandgap materials tend to be better for </a:t>
            </a:r>
            <a:r>
              <a:rPr lang="en-US" b="0" i="0" u="none" strike="noStrike" dirty="0">
                <a:solidFill>
                  <a:srgbClr val="0B0080"/>
                </a:solidFill>
                <a:effectLst/>
                <a:latin typeface="Arial" panose="020B0604020202020204" pitchFamily="34" charset="0"/>
                <a:hlinkClick r:id="rId3" tooltip="Photovoltaics"/>
              </a:rPr>
              <a:t>photovoltaics</a:t>
            </a:r>
            <a:r>
              <a:rPr lang="en-US" b="0" i="0" dirty="0">
                <a:solidFill>
                  <a:srgbClr val="202122"/>
                </a:solidFill>
                <a:effectLst/>
                <a:latin typeface="Arial" panose="020B0604020202020204" pitchFamily="34" charset="0"/>
              </a:rPr>
              <a:t> (PVs), </a:t>
            </a:r>
            <a:r>
              <a:rPr lang="en-US" b="0" i="0" u="none" strike="noStrike" dirty="0">
                <a:solidFill>
                  <a:srgbClr val="0B0080"/>
                </a:solidFill>
                <a:effectLst/>
                <a:latin typeface="Arial" panose="020B0604020202020204" pitchFamily="34" charset="0"/>
                <a:hlinkClick r:id="rId4" tooltip="Light-emitting diode"/>
              </a:rPr>
              <a:t>light-emitting diodes</a:t>
            </a:r>
            <a:r>
              <a:rPr lang="en-US" b="0" i="0" dirty="0">
                <a:solidFill>
                  <a:srgbClr val="202122"/>
                </a:solidFill>
                <a:effectLst/>
                <a:latin typeface="Arial" panose="020B0604020202020204" pitchFamily="34" charset="0"/>
              </a:rPr>
              <a:t> (LEDs), and </a:t>
            </a:r>
            <a:r>
              <a:rPr lang="en-US" b="0" i="0" u="none" strike="noStrike" dirty="0">
                <a:solidFill>
                  <a:srgbClr val="0B0080"/>
                </a:solidFill>
                <a:effectLst/>
                <a:latin typeface="Arial" panose="020B0604020202020204" pitchFamily="34" charset="0"/>
                <a:hlinkClick r:id="rId5" tooltip="Laser diode"/>
              </a:rPr>
              <a:t>laser diodes</a:t>
            </a:r>
            <a:r>
              <a:rPr lang="en-US" b="0" i="0" dirty="0">
                <a:solidFill>
                  <a:srgbClr val="202122"/>
                </a:solidFill>
                <a:effectLst/>
                <a:latin typeface="Arial" panose="020B0604020202020204" pitchFamily="34" charset="0"/>
              </a:rPr>
              <a:t>; however, indirect bandgap materials are frequently used in PVs and LEDs when the materials have other favorable properties.</a:t>
            </a:r>
            <a:endParaRPr lang="en-IN" dirty="0"/>
          </a:p>
        </p:txBody>
      </p:sp>
    </p:spTree>
    <p:extLst>
      <p:ext uri="{BB962C8B-B14F-4D97-AF65-F5344CB8AC3E}">
        <p14:creationId xmlns:p14="http://schemas.microsoft.com/office/powerpoint/2010/main" val="4346362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2892290-35D9-443D-8DD3-57CED65CD890}"/>
              </a:ext>
            </a:extLst>
          </p:cNvPr>
          <p:cNvSpPr>
            <a:spLocks noGrp="1"/>
          </p:cNvSpPr>
          <p:nvPr>
            <p:ph idx="1"/>
          </p:nvPr>
        </p:nvSpPr>
        <p:spPr/>
        <p:txBody>
          <a:bodyPr/>
          <a:lstStyle/>
          <a:p>
            <a:br>
              <a:rPr lang="en-US"/>
            </a:br>
            <a:r>
              <a:rPr lang="en-US" b="0" i="0">
                <a:solidFill>
                  <a:srgbClr val="222222"/>
                </a:solidFill>
                <a:effectLst/>
                <a:latin typeface="arial" panose="020B0604020202020204" pitchFamily="34" charset="0"/>
              </a:rPr>
              <a:t>Silicon, germanium and graphite are some examples of semiconductors. In semiconductors, the </a:t>
            </a:r>
            <a:r>
              <a:rPr lang="en-US" b="1" i="0">
                <a:solidFill>
                  <a:srgbClr val="222222"/>
                </a:solidFill>
                <a:effectLst/>
                <a:latin typeface="arial" panose="020B0604020202020204" pitchFamily="34" charset="0"/>
              </a:rPr>
              <a:t>forbidden gap</a:t>
            </a:r>
            <a:r>
              <a:rPr lang="en-US" b="0" i="0">
                <a:solidFill>
                  <a:srgbClr val="222222"/>
                </a:solidFill>
                <a:effectLst/>
                <a:latin typeface="arial" panose="020B0604020202020204" pitchFamily="34" charset="0"/>
              </a:rPr>
              <a:t> between valence </a:t>
            </a:r>
            <a:r>
              <a:rPr lang="en-US" b="1" i="0">
                <a:solidFill>
                  <a:srgbClr val="222222"/>
                </a:solidFill>
                <a:effectLst/>
                <a:latin typeface="arial" panose="020B0604020202020204" pitchFamily="34" charset="0"/>
              </a:rPr>
              <a:t>band</a:t>
            </a:r>
            <a:r>
              <a:rPr lang="en-US" b="0" i="0">
                <a:solidFill>
                  <a:srgbClr val="222222"/>
                </a:solidFill>
                <a:effectLst/>
                <a:latin typeface="arial" panose="020B0604020202020204" pitchFamily="34" charset="0"/>
              </a:rPr>
              <a:t> and conduction </a:t>
            </a:r>
            <a:r>
              <a:rPr lang="en-US" b="1" i="0">
                <a:solidFill>
                  <a:srgbClr val="222222"/>
                </a:solidFill>
                <a:effectLst/>
                <a:latin typeface="arial" panose="020B0604020202020204" pitchFamily="34" charset="0"/>
              </a:rPr>
              <a:t>band</a:t>
            </a:r>
            <a:r>
              <a:rPr lang="en-US" b="0" i="0">
                <a:solidFill>
                  <a:srgbClr val="222222"/>
                </a:solidFill>
                <a:effectLst/>
                <a:latin typeface="arial" panose="020B0604020202020204" pitchFamily="34" charset="0"/>
              </a:rPr>
              <a:t> is very small. It has a </a:t>
            </a:r>
            <a:r>
              <a:rPr lang="en-US" b="1" i="0">
                <a:solidFill>
                  <a:srgbClr val="222222"/>
                </a:solidFill>
                <a:effectLst/>
                <a:latin typeface="arial" panose="020B0604020202020204" pitchFamily="34" charset="0"/>
              </a:rPr>
              <a:t>forbidden gap</a:t>
            </a:r>
            <a:r>
              <a:rPr lang="en-US" b="0" i="0">
                <a:solidFill>
                  <a:srgbClr val="222222"/>
                </a:solidFill>
                <a:effectLst/>
                <a:latin typeface="arial" panose="020B0604020202020204" pitchFamily="34" charset="0"/>
              </a:rPr>
              <a:t> of about 1 electron volt (eV). ... This shows that electrical conductivity of the semiconductor increases with increase in temperature.</a:t>
            </a:r>
            <a:endParaRPr lang="en-IN"/>
          </a:p>
        </p:txBody>
      </p:sp>
    </p:spTree>
    <p:extLst>
      <p:ext uri="{BB962C8B-B14F-4D97-AF65-F5344CB8AC3E}">
        <p14:creationId xmlns:p14="http://schemas.microsoft.com/office/powerpoint/2010/main" val="6935022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lassification of materials based on forbidden gap">
            <a:extLst>
              <a:ext uri="{FF2B5EF4-FFF2-40B4-BE49-F238E27FC236}">
                <a16:creationId xmlns:a16="http://schemas.microsoft.com/office/drawing/2014/main" id="{EDB01B43-5389-4791-9387-D72E993CDE56}"/>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924176" y="1962150"/>
            <a:ext cx="6276974" cy="386715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916243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What is Energy Band Theory? Definition &amp; its types - Electronics Coach">
            <a:extLst>
              <a:ext uri="{FF2B5EF4-FFF2-40B4-BE49-F238E27FC236}">
                <a16:creationId xmlns:a16="http://schemas.microsoft.com/office/drawing/2014/main" id="{BE363B89-B67A-4076-8536-297C93CA001C}"/>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686050" y="1933575"/>
            <a:ext cx="6991349" cy="3676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18820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BAND GAP AND RESISTIVITY MEASUREMENTS OF SEMICONDUCTOR MATERIALS FOR THIN  FILMS">
            <a:extLst>
              <a:ext uri="{FF2B5EF4-FFF2-40B4-BE49-F238E27FC236}">
                <a16:creationId xmlns:a16="http://schemas.microsoft.com/office/drawing/2014/main" id="{CDC678F7-E0F9-44C2-84EF-D2EDA08FCA96}"/>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885950" y="1853754"/>
            <a:ext cx="8115300" cy="39088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676778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How does band theory explain electrical conductivity of metals? - Quora">
            <a:extLst>
              <a:ext uri="{FF2B5EF4-FFF2-40B4-BE49-F238E27FC236}">
                <a16:creationId xmlns:a16="http://schemas.microsoft.com/office/drawing/2014/main" id="{E85EB46D-6F20-471F-9974-86779ABD7D39}"/>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686051" y="1933574"/>
            <a:ext cx="7372350" cy="3990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009476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Conductors – Insulators – Semiconductors - Fundamentals - Semiconductor  Technology from A to Z - Halbleiter.org">
            <a:extLst>
              <a:ext uri="{FF2B5EF4-FFF2-40B4-BE49-F238E27FC236}">
                <a16:creationId xmlns:a16="http://schemas.microsoft.com/office/drawing/2014/main" id="{C877E901-48C4-406D-9893-2402F9A6FC72}"/>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43076" y="1724026"/>
            <a:ext cx="8039100" cy="4152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224370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653A88-687C-42CC-839B-03271043FF78}"/>
              </a:ext>
            </a:extLst>
          </p:cNvPr>
          <p:cNvSpPr>
            <a:spLocks noGrp="1"/>
          </p:cNvSpPr>
          <p:nvPr>
            <p:ph type="title"/>
          </p:nvPr>
        </p:nvSpPr>
        <p:spPr/>
        <p:txBody>
          <a:bodyPr/>
          <a:lstStyle/>
          <a:p>
            <a:r>
              <a:rPr lang="en-IN" dirty="0"/>
              <a:t>       classification of energy bands</a:t>
            </a:r>
          </a:p>
        </p:txBody>
      </p:sp>
      <p:sp>
        <p:nvSpPr>
          <p:cNvPr id="3" name="Content Placeholder 2">
            <a:extLst>
              <a:ext uri="{FF2B5EF4-FFF2-40B4-BE49-F238E27FC236}">
                <a16:creationId xmlns:a16="http://schemas.microsoft.com/office/drawing/2014/main" id="{D111FDB6-4759-43E4-9EBF-B3466BA28547}"/>
              </a:ext>
            </a:extLst>
          </p:cNvPr>
          <p:cNvSpPr>
            <a:spLocks noGrp="1"/>
          </p:cNvSpPr>
          <p:nvPr>
            <p:ph idx="1"/>
          </p:nvPr>
        </p:nvSpPr>
        <p:spPr/>
        <p:txBody>
          <a:bodyPr/>
          <a:lstStyle/>
          <a:p>
            <a:pPr algn="l"/>
            <a:endParaRPr lang="en-US" b="0" i="0" dirty="0">
              <a:solidFill>
                <a:srgbClr val="813588"/>
              </a:solidFill>
              <a:effectLst/>
              <a:latin typeface="Roboto"/>
            </a:endParaRPr>
          </a:p>
          <a:p>
            <a:pPr algn="l"/>
            <a:r>
              <a:rPr lang="en-US" b="0" i="0" dirty="0">
                <a:solidFill>
                  <a:srgbClr val="813588"/>
                </a:solidFill>
                <a:effectLst/>
                <a:latin typeface="Roboto"/>
              </a:rPr>
              <a:t>Valence Band</a:t>
            </a:r>
          </a:p>
          <a:p>
            <a:pPr algn="l"/>
            <a:r>
              <a:rPr lang="en-US" b="0" i="0" dirty="0">
                <a:solidFill>
                  <a:srgbClr val="333333"/>
                </a:solidFill>
                <a:effectLst/>
                <a:latin typeface="Roboto"/>
              </a:rPr>
              <a:t>The electrons in the outermost shell are known as valence electrons. These valence electrons contain a series of energy levels and form an energy band known as valence band. The valence band has the highest occupied energy.</a:t>
            </a:r>
          </a:p>
        </p:txBody>
      </p:sp>
    </p:spTree>
    <p:extLst>
      <p:ext uri="{BB962C8B-B14F-4D97-AF65-F5344CB8AC3E}">
        <p14:creationId xmlns:p14="http://schemas.microsoft.com/office/powerpoint/2010/main" val="13517881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A103E-602F-4D6D-B1EA-2AA43A2F2BC2}"/>
              </a:ext>
            </a:extLst>
          </p:cNvPr>
          <p:cNvSpPr>
            <a:spLocks noGrp="1"/>
          </p:cNvSpPr>
          <p:nvPr>
            <p:ph type="title"/>
          </p:nvPr>
        </p:nvSpPr>
        <p:spPr/>
        <p:txBody>
          <a:bodyPr/>
          <a:lstStyle/>
          <a:p>
            <a:r>
              <a:rPr lang="en-IN" dirty="0"/>
              <a:t>            conduction band</a:t>
            </a:r>
          </a:p>
        </p:txBody>
      </p:sp>
      <p:sp>
        <p:nvSpPr>
          <p:cNvPr id="3" name="Content Placeholder 2">
            <a:extLst>
              <a:ext uri="{FF2B5EF4-FFF2-40B4-BE49-F238E27FC236}">
                <a16:creationId xmlns:a16="http://schemas.microsoft.com/office/drawing/2014/main" id="{5C1601C2-89A5-4760-9CE7-BC847AE69C1B}"/>
              </a:ext>
            </a:extLst>
          </p:cNvPr>
          <p:cNvSpPr>
            <a:spLocks noGrp="1"/>
          </p:cNvSpPr>
          <p:nvPr>
            <p:ph idx="1"/>
          </p:nvPr>
        </p:nvSpPr>
        <p:spPr/>
        <p:txBody>
          <a:bodyPr/>
          <a:lstStyle/>
          <a:p>
            <a:pPr algn="l"/>
            <a:endParaRPr lang="en-US" b="0" i="0" dirty="0">
              <a:solidFill>
                <a:srgbClr val="813588"/>
              </a:solidFill>
              <a:effectLst/>
              <a:latin typeface="Roboto"/>
            </a:endParaRPr>
          </a:p>
          <a:p>
            <a:pPr algn="l"/>
            <a:r>
              <a:rPr lang="en-US" b="0" i="0" dirty="0">
                <a:solidFill>
                  <a:srgbClr val="333333"/>
                </a:solidFill>
                <a:effectLst/>
                <a:latin typeface="Roboto"/>
              </a:rPr>
              <a:t>The valence electrons are not tightly held to the nucleus due to which a few of these valence electrons leave the outermost orbit even at room temperature and become free electrons. The free electrons conduct current in conductors and are therefore known as conduction electrons. The conduction band is one that contains conduction electrons and has the lowest occupied energy levels.</a:t>
            </a:r>
          </a:p>
          <a:p>
            <a:pPr algn="l"/>
            <a:endParaRPr lang="en-US" b="0" i="0" dirty="0">
              <a:solidFill>
                <a:srgbClr val="333333"/>
              </a:solidFill>
              <a:effectLst/>
              <a:latin typeface="Roboto"/>
            </a:endParaRPr>
          </a:p>
        </p:txBody>
      </p:sp>
    </p:spTree>
    <p:extLst>
      <p:ext uri="{BB962C8B-B14F-4D97-AF65-F5344CB8AC3E}">
        <p14:creationId xmlns:p14="http://schemas.microsoft.com/office/powerpoint/2010/main" val="48235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6DC97-FE80-482F-B934-7F4B12F5E80E}"/>
              </a:ext>
            </a:extLst>
          </p:cNvPr>
          <p:cNvSpPr>
            <a:spLocks noGrp="1"/>
          </p:cNvSpPr>
          <p:nvPr>
            <p:ph type="title"/>
          </p:nvPr>
        </p:nvSpPr>
        <p:spPr/>
        <p:txBody>
          <a:bodyPr/>
          <a:lstStyle/>
          <a:p>
            <a:r>
              <a:rPr lang="en-IN" dirty="0"/>
              <a:t>         forbidden energy gap</a:t>
            </a:r>
          </a:p>
        </p:txBody>
      </p:sp>
      <p:sp>
        <p:nvSpPr>
          <p:cNvPr id="3" name="Content Placeholder 2">
            <a:extLst>
              <a:ext uri="{FF2B5EF4-FFF2-40B4-BE49-F238E27FC236}">
                <a16:creationId xmlns:a16="http://schemas.microsoft.com/office/drawing/2014/main" id="{6D4A3D66-913C-491A-A7AA-CFCCC3F72B8A}"/>
              </a:ext>
            </a:extLst>
          </p:cNvPr>
          <p:cNvSpPr>
            <a:spLocks noGrp="1"/>
          </p:cNvSpPr>
          <p:nvPr>
            <p:ph idx="1"/>
          </p:nvPr>
        </p:nvSpPr>
        <p:spPr/>
        <p:txBody>
          <a:bodyPr/>
          <a:lstStyle/>
          <a:p>
            <a:pPr algn="l"/>
            <a:endParaRPr lang="en-US" b="0" i="0" dirty="0">
              <a:solidFill>
                <a:srgbClr val="813588"/>
              </a:solidFill>
              <a:effectLst/>
              <a:latin typeface="Roboto"/>
            </a:endParaRPr>
          </a:p>
          <a:p>
            <a:pPr algn="l"/>
            <a:r>
              <a:rPr lang="en-US" b="0" i="0" dirty="0">
                <a:solidFill>
                  <a:srgbClr val="333333"/>
                </a:solidFill>
                <a:effectLst/>
                <a:latin typeface="Roboto"/>
              </a:rPr>
              <a:t>The gap between the valence band and the conduction band is referred to as forbidden gap. As the name suggests, the forbidden gap doesn’t have any energy and no electrons stay in this band. If the forbidden energy gap is greater, then the valence band electrons are tightly bound or firmly attached to the nucleus. We require some amount of external energy that is equal to the forbidden energy gap.</a:t>
            </a:r>
          </a:p>
          <a:p>
            <a:pPr algn="l"/>
            <a:r>
              <a:rPr lang="en-US" b="0" i="0" dirty="0">
                <a:solidFill>
                  <a:srgbClr val="333333"/>
                </a:solidFill>
                <a:effectLst/>
                <a:latin typeface="Roboto"/>
              </a:rPr>
              <a:t>The figure below shows the conduction band, valence band and the forbidden energy gap.</a:t>
            </a:r>
          </a:p>
        </p:txBody>
      </p:sp>
    </p:spTree>
    <p:extLst>
      <p:ext uri="{BB962C8B-B14F-4D97-AF65-F5344CB8AC3E}">
        <p14:creationId xmlns:p14="http://schemas.microsoft.com/office/powerpoint/2010/main" val="38244111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261EED-133A-407B-AECA-62C8323CF566}"/>
              </a:ext>
            </a:extLst>
          </p:cNvPr>
          <p:cNvSpPr>
            <a:spLocks noGrp="1"/>
          </p:cNvSpPr>
          <p:nvPr>
            <p:ph type="title"/>
          </p:nvPr>
        </p:nvSpPr>
        <p:spPr/>
        <p:txBody>
          <a:bodyPr/>
          <a:lstStyle/>
          <a:p>
            <a:r>
              <a:rPr lang="en-IN" dirty="0"/>
              <a:t>SEMICONDUCTING MATERIAL</a:t>
            </a:r>
          </a:p>
        </p:txBody>
      </p:sp>
      <p:pic>
        <p:nvPicPr>
          <p:cNvPr id="1026" name="Picture 2">
            <a:extLst>
              <a:ext uri="{FF2B5EF4-FFF2-40B4-BE49-F238E27FC236}">
                <a16:creationId xmlns:a16="http://schemas.microsoft.com/office/drawing/2014/main" id="{62F9CBCE-D1DD-4D52-9D37-BAD77CA3DF5A}"/>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394284" y="2016125"/>
            <a:ext cx="7182853" cy="40373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39846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F2E-35E4-4229-A843-D1A00DCA869A}"/>
              </a:ext>
            </a:extLst>
          </p:cNvPr>
          <p:cNvSpPr>
            <a:spLocks noGrp="1"/>
          </p:cNvSpPr>
          <p:nvPr>
            <p:ph type="title"/>
          </p:nvPr>
        </p:nvSpPr>
        <p:spPr/>
        <p:txBody>
          <a:bodyPr/>
          <a:lstStyle/>
          <a:p>
            <a:r>
              <a:rPr lang="en-IN" dirty="0"/>
              <a:t>Band gap of insulators , </a:t>
            </a:r>
            <a:r>
              <a:rPr lang="en-IN" dirty="0" err="1"/>
              <a:t>semiconductors,and</a:t>
            </a:r>
            <a:r>
              <a:rPr lang="en-IN" dirty="0"/>
              <a:t> conductors</a:t>
            </a:r>
          </a:p>
        </p:txBody>
      </p:sp>
      <p:pic>
        <p:nvPicPr>
          <p:cNvPr id="6146" name="Picture 2" descr="Energy Bands in Insulators, Conductors &amp; Semiconductors">
            <a:extLst>
              <a:ext uri="{FF2B5EF4-FFF2-40B4-BE49-F238E27FC236}">
                <a16:creationId xmlns:a16="http://schemas.microsoft.com/office/drawing/2014/main" id="{E801674C-0D63-44F3-8B70-57AF9D4D77B3}"/>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62100" y="1853754"/>
            <a:ext cx="9115425" cy="41997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61988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344562-0280-4321-8751-595407F2B07C}"/>
              </a:ext>
            </a:extLst>
          </p:cNvPr>
          <p:cNvSpPr>
            <a:spLocks noGrp="1"/>
          </p:cNvSpPr>
          <p:nvPr>
            <p:ph type="title"/>
          </p:nvPr>
        </p:nvSpPr>
        <p:spPr/>
        <p:txBody>
          <a:bodyPr/>
          <a:lstStyle/>
          <a:p>
            <a:r>
              <a:rPr lang="en-IN" dirty="0"/>
              <a:t>           conductors</a:t>
            </a:r>
          </a:p>
        </p:txBody>
      </p:sp>
      <p:sp>
        <p:nvSpPr>
          <p:cNvPr id="3" name="Content Placeholder 2">
            <a:extLst>
              <a:ext uri="{FF2B5EF4-FFF2-40B4-BE49-F238E27FC236}">
                <a16:creationId xmlns:a16="http://schemas.microsoft.com/office/drawing/2014/main" id="{4F3CE0AE-0C85-4785-9E82-81C308C4D5E6}"/>
              </a:ext>
            </a:extLst>
          </p:cNvPr>
          <p:cNvSpPr>
            <a:spLocks noGrp="1"/>
          </p:cNvSpPr>
          <p:nvPr>
            <p:ph idx="1"/>
          </p:nvPr>
        </p:nvSpPr>
        <p:spPr/>
        <p:txBody>
          <a:bodyPr/>
          <a:lstStyle/>
          <a:p>
            <a:pPr algn="l"/>
            <a:r>
              <a:rPr lang="en-US" b="0" i="0" dirty="0">
                <a:solidFill>
                  <a:srgbClr val="333333"/>
                </a:solidFill>
                <a:effectLst/>
                <a:latin typeface="Roboto"/>
              </a:rPr>
              <a:t>Gold, </a:t>
            </a:r>
            <a:r>
              <a:rPr lang="en-US" b="0" i="0" dirty="0" err="1">
                <a:solidFill>
                  <a:srgbClr val="333333"/>
                </a:solidFill>
                <a:effectLst/>
                <a:latin typeface="Roboto"/>
              </a:rPr>
              <a:t>Aluminium</a:t>
            </a:r>
            <a:r>
              <a:rPr lang="en-US" b="0" i="0" dirty="0">
                <a:solidFill>
                  <a:srgbClr val="333333"/>
                </a:solidFill>
                <a:effectLst/>
                <a:latin typeface="Roboto"/>
              </a:rPr>
              <a:t>, Silver, Copper, all these metals allow an electric current to flow through them.</a:t>
            </a:r>
          </a:p>
          <a:p>
            <a:pPr algn="l"/>
            <a:r>
              <a:rPr lang="en-US" b="0" i="0" dirty="0">
                <a:solidFill>
                  <a:srgbClr val="333333"/>
                </a:solidFill>
                <a:effectLst/>
                <a:latin typeface="Roboto"/>
              </a:rPr>
              <a:t>There is no forbidden gap between the valence band and conduction band which results in the overlapping of both the bands. The number of free electrons available at room temperature is large.</a:t>
            </a:r>
          </a:p>
        </p:txBody>
      </p:sp>
    </p:spTree>
    <p:extLst>
      <p:ext uri="{BB962C8B-B14F-4D97-AF65-F5344CB8AC3E}">
        <p14:creationId xmlns:p14="http://schemas.microsoft.com/office/powerpoint/2010/main" val="37441522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F07BCA-E7E7-43E2-BBDA-4B51CCD2BB4A}"/>
              </a:ext>
            </a:extLst>
          </p:cNvPr>
          <p:cNvSpPr>
            <a:spLocks noGrp="1"/>
          </p:cNvSpPr>
          <p:nvPr>
            <p:ph type="title"/>
          </p:nvPr>
        </p:nvSpPr>
        <p:spPr/>
        <p:txBody>
          <a:bodyPr/>
          <a:lstStyle/>
          <a:p>
            <a:r>
              <a:rPr lang="en-IN" dirty="0"/>
              <a:t>      insulators</a:t>
            </a:r>
          </a:p>
        </p:txBody>
      </p:sp>
      <p:sp>
        <p:nvSpPr>
          <p:cNvPr id="3" name="Content Placeholder 2">
            <a:extLst>
              <a:ext uri="{FF2B5EF4-FFF2-40B4-BE49-F238E27FC236}">
                <a16:creationId xmlns:a16="http://schemas.microsoft.com/office/drawing/2014/main" id="{A9451058-948A-4F5A-B372-E0A3FDC81B3D}"/>
              </a:ext>
            </a:extLst>
          </p:cNvPr>
          <p:cNvSpPr>
            <a:spLocks noGrp="1"/>
          </p:cNvSpPr>
          <p:nvPr>
            <p:ph idx="1"/>
          </p:nvPr>
        </p:nvSpPr>
        <p:spPr/>
        <p:txBody>
          <a:bodyPr/>
          <a:lstStyle/>
          <a:p>
            <a:pPr algn="l"/>
            <a:endParaRPr lang="en-US" b="0" i="0" dirty="0">
              <a:solidFill>
                <a:srgbClr val="813588"/>
              </a:solidFill>
              <a:effectLst/>
              <a:latin typeface="Roboto"/>
            </a:endParaRPr>
          </a:p>
          <a:p>
            <a:pPr algn="l"/>
            <a:r>
              <a:rPr lang="en-US" b="0" i="0" dirty="0">
                <a:solidFill>
                  <a:srgbClr val="333333"/>
                </a:solidFill>
                <a:effectLst/>
                <a:latin typeface="Roboto"/>
              </a:rPr>
              <a:t>Glass and wood are examples of the insulator. These substances do not allow electricity to pass through them. They have high resistivity and very low conductivity.</a:t>
            </a:r>
          </a:p>
          <a:p>
            <a:pPr algn="l"/>
            <a:r>
              <a:rPr lang="en-US" b="0" i="0" dirty="0">
                <a:solidFill>
                  <a:srgbClr val="333333"/>
                </a:solidFill>
                <a:effectLst/>
                <a:latin typeface="Roboto"/>
              </a:rPr>
              <a:t>The energy gap in the insulator is very high up to 7eV. The material cannot conduct because the movement of the electrons from the valence band to the conduction band is not possible.</a:t>
            </a:r>
          </a:p>
        </p:txBody>
      </p:sp>
    </p:spTree>
    <p:extLst>
      <p:ext uri="{BB962C8B-B14F-4D97-AF65-F5344CB8AC3E}">
        <p14:creationId xmlns:p14="http://schemas.microsoft.com/office/powerpoint/2010/main" val="28602264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DCE513-250D-4716-9D30-80D77A4E8F31}"/>
              </a:ext>
            </a:extLst>
          </p:cNvPr>
          <p:cNvSpPr>
            <a:spLocks noGrp="1"/>
          </p:cNvSpPr>
          <p:nvPr>
            <p:ph type="title"/>
          </p:nvPr>
        </p:nvSpPr>
        <p:spPr/>
        <p:txBody>
          <a:bodyPr/>
          <a:lstStyle/>
          <a:p>
            <a:r>
              <a:rPr lang="en-IN" dirty="0"/>
              <a:t>       semiconductors</a:t>
            </a:r>
          </a:p>
        </p:txBody>
      </p:sp>
      <p:sp>
        <p:nvSpPr>
          <p:cNvPr id="3" name="Content Placeholder 2">
            <a:extLst>
              <a:ext uri="{FF2B5EF4-FFF2-40B4-BE49-F238E27FC236}">
                <a16:creationId xmlns:a16="http://schemas.microsoft.com/office/drawing/2014/main" id="{A6553BBC-C85B-421C-BABD-5BDBE23B67E0}"/>
              </a:ext>
            </a:extLst>
          </p:cNvPr>
          <p:cNvSpPr>
            <a:spLocks noGrp="1"/>
          </p:cNvSpPr>
          <p:nvPr>
            <p:ph idx="1"/>
          </p:nvPr>
        </p:nvSpPr>
        <p:spPr/>
        <p:txBody>
          <a:bodyPr/>
          <a:lstStyle/>
          <a:p>
            <a:pPr algn="l"/>
            <a:endParaRPr lang="en-US" b="0" i="0" dirty="0">
              <a:solidFill>
                <a:srgbClr val="813588"/>
              </a:solidFill>
              <a:effectLst/>
              <a:latin typeface="Roboto"/>
            </a:endParaRPr>
          </a:p>
          <a:p>
            <a:pPr algn="l"/>
            <a:r>
              <a:rPr lang="en-US" b="0" i="0" dirty="0">
                <a:solidFill>
                  <a:srgbClr val="333333"/>
                </a:solidFill>
                <a:effectLst/>
                <a:latin typeface="Roboto"/>
              </a:rPr>
              <a:t>Germanium and Silicon are the most preferable material whose electrical properties lie in between </a:t>
            </a:r>
            <a:r>
              <a:rPr lang="en-US" b="0" i="0" u="none" strike="noStrike" dirty="0">
                <a:solidFill>
                  <a:srgbClr val="73AD21"/>
                </a:solidFill>
                <a:effectLst/>
                <a:latin typeface="Roboto"/>
                <a:hlinkClick r:id="rId2"/>
              </a:rPr>
              <a:t>semiconductors and insulators</a:t>
            </a:r>
            <a:r>
              <a:rPr lang="en-US" b="0" i="0" dirty="0">
                <a:solidFill>
                  <a:srgbClr val="333333"/>
                </a:solidFill>
                <a:effectLst/>
                <a:latin typeface="Roboto"/>
              </a:rPr>
              <a:t>. The energy band diagram of semiconductor is shown where the conduction band is empty and the valence band is completely filled but the forbidden gap between the two bands is very small that is about 1eV. For Germanium, the forbidden gap is 0.72eV and for Silicon, it is 1.1eV. Thus, semiconductor requires small conductivity.</a:t>
            </a:r>
          </a:p>
        </p:txBody>
      </p:sp>
    </p:spTree>
    <p:extLst>
      <p:ext uri="{BB962C8B-B14F-4D97-AF65-F5344CB8AC3E}">
        <p14:creationId xmlns:p14="http://schemas.microsoft.com/office/powerpoint/2010/main" val="32260344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B8664E-AC79-4AC6-AD0E-4A20E1447DEA}"/>
              </a:ext>
            </a:extLst>
          </p:cNvPr>
          <p:cNvSpPr>
            <a:spLocks noGrp="1"/>
          </p:cNvSpPr>
          <p:nvPr>
            <p:ph type="title"/>
          </p:nvPr>
        </p:nvSpPr>
        <p:spPr/>
        <p:txBody>
          <a:bodyPr/>
          <a:lstStyle/>
          <a:p>
            <a:r>
              <a:rPr lang="en-IN" dirty="0"/>
              <a:t>        energy band theory</a:t>
            </a:r>
          </a:p>
        </p:txBody>
      </p:sp>
      <p:sp>
        <p:nvSpPr>
          <p:cNvPr id="3" name="Content Placeholder 2">
            <a:extLst>
              <a:ext uri="{FF2B5EF4-FFF2-40B4-BE49-F238E27FC236}">
                <a16:creationId xmlns:a16="http://schemas.microsoft.com/office/drawing/2014/main" id="{400ADFDE-AB7B-432D-BC9F-796B2AE8BE50}"/>
              </a:ext>
            </a:extLst>
          </p:cNvPr>
          <p:cNvSpPr>
            <a:spLocks noGrp="1"/>
          </p:cNvSpPr>
          <p:nvPr>
            <p:ph idx="1"/>
          </p:nvPr>
        </p:nvSpPr>
        <p:spPr/>
        <p:txBody>
          <a:bodyPr>
            <a:normAutofit lnSpcReduction="10000"/>
          </a:bodyPr>
          <a:lstStyle/>
          <a:p>
            <a:pPr algn="l"/>
            <a:endParaRPr lang="en-US" b="0" i="0" dirty="0">
              <a:solidFill>
                <a:srgbClr val="813588"/>
              </a:solidFill>
              <a:effectLst/>
              <a:latin typeface="Roboto"/>
            </a:endParaRPr>
          </a:p>
          <a:p>
            <a:pPr algn="l"/>
            <a:r>
              <a:rPr lang="en-US" b="0" i="0" dirty="0">
                <a:solidFill>
                  <a:srgbClr val="333333"/>
                </a:solidFill>
                <a:effectLst/>
                <a:latin typeface="Roboto"/>
              </a:rPr>
              <a:t>According to Bohr’s theory, every shell of an atom contains a discrete amount of energy at different levels. Energy band theory explains the interaction of electrons between the outermost shell and the innermost shell. Based on the energy band theory, there are three different energy bands:</a:t>
            </a:r>
          </a:p>
          <a:p>
            <a:pPr algn="l">
              <a:buFont typeface="+mj-lt"/>
              <a:buAutoNum type="arabicPeriod"/>
            </a:pPr>
            <a:r>
              <a:rPr lang="en-US" b="0" i="0" dirty="0">
                <a:solidFill>
                  <a:srgbClr val="333333"/>
                </a:solidFill>
                <a:effectLst/>
                <a:latin typeface="Roboto"/>
              </a:rPr>
              <a:t>Valence band</a:t>
            </a:r>
          </a:p>
          <a:p>
            <a:pPr algn="l">
              <a:buFont typeface="+mj-lt"/>
              <a:buAutoNum type="arabicPeriod"/>
            </a:pPr>
            <a:r>
              <a:rPr lang="en-US" b="0" i="0" dirty="0">
                <a:solidFill>
                  <a:srgbClr val="333333"/>
                </a:solidFill>
                <a:effectLst/>
                <a:latin typeface="Roboto"/>
              </a:rPr>
              <a:t>Forbidden energy gap</a:t>
            </a:r>
          </a:p>
          <a:p>
            <a:pPr algn="l">
              <a:buFont typeface="+mj-lt"/>
              <a:buAutoNum type="arabicPeriod"/>
            </a:pPr>
            <a:r>
              <a:rPr lang="en-US" b="0" i="0" dirty="0">
                <a:solidFill>
                  <a:srgbClr val="333333"/>
                </a:solidFill>
                <a:effectLst/>
                <a:latin typeface="Roboto"/>
              </a:rPr>
              <a:t>Conduction band</a:t>
            </a:r>
          </a:p>
        </p:txBody>
      </p:sp>
    </p:spTree>
    <p:extLst>
      <p:ext uri="{BB962C8B-B14F-4D97-AF65-F5344CB8AC3E}">
        <p14:creationId xmlns:p14="http://schemas.microsoft.com/office/powerpoint/2010/main" val="29103671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3ED50E-AF89-4BF8-BC5C-FC21C6CC59DF}"/>
              </a:ext>
            </a:extLst>
          </p:cNvPr>
          <p:cNvSpPr>
            <a:spLocks noGrp="1"/>
          </p:cNvSpPr>
          <p:nvPr>
            <p:ph type="title"/>
          </p:nvPr>
        </p:nvSpPr>
        <p:spPr/>
        <p:txBody>
          <a:bodyPr/>
          <a:lstStyle/>
          <a:p>
            <a:r>
              <a:rPr lang="en-IN" dirty="0"/>
              <a:t>    what   is  band  theory  of  solids </a:t>
            </a:r>
          </a:p>
        </p:txBody>
      </p:sp>
      <p:sp>
        <p:nvSpPr>
          <p:cNvPr id="3" name="Content Placeholder 2">
            <a:extLst>
              <a:ext uri="{FF2B5EF4-FFF2-40B4-BE49-F238E27FC236}">
                <a16:creationId xmlns:a16="http://schemas.microsoft.com/office/drawing/2014/main" id="{C911EB74-61FB-4835-A798-31DC19FA7FBA}"/>
              </a:ext>
            </a:extLst>
          </p:cNvPr>
          <p:cNvSpPr>
            <a:spLocks noGrp="1"/>
          </p:cNvSpPr>
          <p:nvPr>
            <p:ph idx="1"/>
          </p:nvPr>
        </p:nvSpPr>
        <p:spPr/>
        <p:txBody>
          <a:bodyPr>
            <a:normAutofit fontScale="77500" lnSpcReduction="20000"/>
          </a:bodyPr>
          <a:lstStyle/>
          <a:p>
            <a:pPr algn="l"/>
            <a:endParaRPr lang="en-US" b="0" i="0" dirty="0">
              <a:solidFill>
                <a:srgbClr val="813588"/>
              </a:solidFill>
              <a:effectLst/>
              <a:latin typeface="Roboto"/>
            </a:endParaRPr>
          </a:p>
          <a:p>
            <a:pPr algn="l"/>
            <a:r>
              <a:rPr lang="en-US" b="0" i="0" dirty="0">
                <a:solidFill>
                  <a:srgbClr val="333333"/>
                </a:solidFill>
                <a:effectLst/>
                <a:latin typeface="Roboto"/>
              </a:rPr>
              <a:t>This theory explains the quantum state that an electron takes inside metal solid. Every molecule comprises various discrete energy levels. The way electrons behave inside a molecule is well explained through this theory.</a:t>
            </a:r>
          </a:p>
          <a:p>
            <a:pPr algn="l">
              <a:buFont typeface="Arial" panose="020B0604020202020204" pitchFamily="34" charset="0"/>
              <a:buChar char="•"/>
            </a:pPr>
            <a:r>
              <a:rPr lang="en-US" b="0" i="0" dirty="0">
                <a:solidFill>
                  <a:srgbClr val="333333"/>
                </a:solidFill>
                <a:effectLst/>
                <a:latin typeface="Roboto"/>
              </a:rPr>
              <a:t>In atoms, electrons are filled in respective energy orbits following Pauli’s exclusion principle.</a:t>
            </a:r>
          </a:p>
          <a:p>
            <a:pPr algn="l">
              <a:buFont typeface="Arial" panose="020B0604020202020204" pitchFamily="34" charset="0"/>
              <a:buChar char="•"/>
            </a:pPr>
            <a:r>
              <a:rPr lang="en-US" b="0" i="0" dirty="0">
                <a:solidFill>
                  <a:srgbClr val="333333"/>
                </a:solidFill>
                <a:effectLst/>
                <a:latin typeface="Roboto"/>
              </a:rPr>
              <a:t>In molecules, Two atomic orbitals combine to form a molecular orbit with two distinct energy levels.</a:t>
            </a:r>
          </a:p>
          <a:p>
            <a:pPr algn="l">
              <a:buFont typeface="Arial" panose="020B0604020202020204" pitchFamily="34" charset="0"/>
              <a:buChar char="•"/>
            </a:pPr>
            <a:r>
              <a:rPr lang="en-US" b="0" i="0" dirty="0">
                <a:solidFill>
                  <a:srgbClr val="333333"/>
                </a:solidFill>
                <a:effectLst/>
                <a:latin typeface="Roboto"/>
              </a:rPr>
              <a:t>In solids, 10</a:t>
            </a:r>
            <a:r>
              <a:rPr lang="en-US" b="0" i="0" baseline="30000" dirty="0">
                <a:solidFill>
                  <a:srgbClr val="333333"/>
                </a:solidFill>
                <a:effectLst/>
                <a:latin typeface="Roboto"/>
              </a:rPr>
              <a:t>23</a:t>
            </a:r>
            <a:r>
              <a:rPr lang="en-US" b="0" i="0" dirty="0">
                <a:solidFill>
                  <a:srgbClr val="333333"/>
                </a:solidFill>
                <a:effectLst/>
                <a:latin typeface="Roboto"/>
              </a:rPr>
              <a:t> stacked up lines confined in a tiny space would look like a band. Thereby forming an energy continuum called energy bands.</a:t>
            </a:r>
          </a:p>
          <a:p>
            <a:pPr algn="l">
              <a:buFont typeface="Arial" panose="020B0604020202020204" pitchFamily="34" charset="0"/>
              <a:buChar char="•"/>
            </a:pPr>
            <a:r>
              <a:rPr lang="en-US" b="0" i="0" dirty="0">
                <a:solidFill>
                  <a:srgbClr val="333333"/>
                </a:solidFill>
                <a:effectLst/>
                <a:latin typeface="Roboto"/>
              </a:rPr>
              <a:t>This theory helps to visualize the difference between conductor, </a:t>
            </a:r>
            <a:r>
              <a:rPr lang="en-US" b="0" i="0" u="none" strike="noStrike" dirty="0">
                <a:solidFill>
                  <a:srgbClr val="73AD21"/>
                </a:solidFill>
                <a:effectLst/>
                <a:latin typeface="Roboto"/>
                <a:hlinkClick r:id="rId2"/>
              </a:rPr>
              <a:t>semiconductor, and an insulator</a:t>
            </a:r>
            <a:r>
              <a:rPr lang="en-US" b="0" i="0" dirty="0">
                <a:solidFill>
                  <a:srgbClr val="333333"/>
                </a:solidFill>
                <a:effectLst/>
                <a:latin typeface="Roboto"/>
              </a:rPr>
              <a:t> by plotting available energies for an electron in a material.</a:t>
            </a:r>
          </a:p>
        </p:txBody>
      </p:sp>
    </p:spTree>
    <p:extLst>
      <p:ext uri="{BB962C8B-B14F-4D97-AF65-F5344CB8AC3E}">
        <p14:creationId xmlns:p14="http://schemas.microsoft.com/office/powerpoint/2010/main" val="15401087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A3ACA3-8CF3-4E04-B6DB-2F3F709EAAFF}"/>
              </a:ext>
            </a:extLst>
          </p:cNvPr>
          <p:cNvSpPr>
            <a:spLocks noGrp="1"/>
          </p:cNvSpPr>
          <p:nvPr>
            <p:ph type="title"/>
          </p:nvPr>
        </p:nvSpPr>
        <p:spPr/>
        <p:txBody>
          <a:bodyPr/>
          <a:lstStyle/>
          <a:p>
            <a:r>
              <a:rPr lang="en-IN" dirty="0"/>
              <a:t>                              energy bands</a:t>
            </a:r>
          </a:p>
        </p:txBody>
      </p:sp>
      <p:sp>
        <p:nvSpPr>
          <p:cNvPr id="6" name="TextBox 5">
            <a:extLst>
              <a:ext uri="{FF2B5EF4-FFF2-40B4-BE49-F238E27FC236}">
                <a16:creationId xmlns:a16="http://schemas.microsoft.com/office/drawing/2014/main" id="{38D47A4D-5E35-4E8F-96AB-1B0193606D93}"/>
              </a:ext>
            </a:extLst>
          </p:cNvPr>
          <p:cNvSpPr txBox="1"/>
          <p:nvPr/>
        </p:nvSpPr>
        <p:spPr>
          <a:xfrm>
            <a:off x="772160" y="5465763"/>
            <a:ext cx="10566400" cy="230832"/>
          </a:xfrm>
          <a:prstGeom prst="rect">
            <a:avLst/>
          </a:prstGeom>
          <a:noFill/>
        </p:spPr>
        <p:txBody>
          <a:bodyPr wrap="square" rtlCol="0">
            <a:spAutoFit/>
          </a:bodyPr>
          <a:lstStyle/>
          <a:p>
            <a:r>
              <a:rPr lang="en-IN" sz="900" dirty="0" err="1"/>
              <a:t>wn</a:t>
            </a:r>
            <a:r>
              <a:rPr lang="en-IN" sz="900" dirty="0"/>
              <a:t> Author is licensed under </a:t>
            </a:r>
          </a:p>
        </p:txBody>
      </p:sp>
      <p:pic>
        <p:nvPicPr>
          <p:cNvPr id="1026" name="Picture 2">
            <a:extLst>
              <a:ext uri="{FF2B5EF4-FFF2-40B4-BE49-F238E27FC236}">
                <a16:creationId xmlns:a16="http://schemas.microsoft.com/office/drawing/2014/main" id="{949441D2-C416-475B-8034-F8C2F7975D09}"/>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971800" y="2094794"/>
            <a:ext cx="7010400" cy="36018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101412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D887E9-7FC8-4FEF-92D9-7680C1F249E4}"/>
              </a:ext>
            </a:extLst>
          </p:cNvPr>
          <p:cNvSpPr>
            <a:spLocks noGrp="1"/>
          </p:cNvSpPr>
          <p:nvPr>
            <p:ph type="title"/>
          </p:nvPr>
        </p:nvSpPr>
        <p:spPr/>
        <p:txBody>
          <a:bodyPr/>
          <a:lstStyle/>
          <a:p>
            <a:r>
              <a:rPr lang="en-IN" dirty="0"/>
              <a:t>                      </a:t>
            </a:r>
          </a:p>
        </p:txBody>
      </p:sp>
      <p:pic>
        <p:nvPicPr>
          <p:cNvPr id="2052" name="Picture 4">
            <a:extLst>
              <a:ext uri="{FF2B5EF4-FFF2-40B4-BE49-F238E27FC236}">
                <a16:creationId xmlns:a16="http://schemas.microsoft.com/office/drawing/2014/main" id="{3B0DE601-3E1A-45AF-8772-94EBAEBA9B7F}"/>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115433" y="2451888"/>
            <a:ext cx="6271327" cy="30992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122544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E0F6-248F-48F7-AB89-C6FFC9CDF80B}"/>
              </a:ext>
            </a:extLst>
          </p:cNvPr>
          <p:cNvSpPr>
            <a:spLocks noGrp="1"/>
          </p:cNvSpPr>
          <p:nvPr>
            <p:ph type="title"/>
          </p:nvPr>
        </p:nvSpPr>
        <p:spPr/>
        <p:txBody>
          <a:bodyPr/>
          <a:lstStyle/>
          <a:p>
            <a:r>
              <a:rPr lang="en-IN" dirty="0"/>
              <a:t>               Energy bands</a:t>
            </a:r>
          </a:p>
        </p:txBody>
      </p:sp>
      <p:pic>
        <p:nvPicPr>
          <p:cNvPr id="6" name="Content Placeholder 5">
            <a:extLst>
              <a:ext uri="{FF2B5EF4-FFF2-40B4-BE49-F238E27FC236}">
                <a16:creationId xmlns:a16="http://schemas.microsoft.com/office/drawing/2014/main" id="{3290E556-69EB-489D-B264-8336EC5469D0}"/>
              </a:ext>
            </a:extLst>
          </p:cNvPr>
          <p:cNvPicPr>
            <a:picLocks noGrp="1" noChangeAspect="1"/>
          </p:cNvPicPr>
          <p:nvPr>
            <p:ph idx="1"/>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1902279" y="2319049"/>
            <a:ext cx="8433707" cy="2779210"/>
          </a:xfrm>
        </p:spPr>
      </p:pic>
      <p:sp>
        <p:nvSpPr>
          <p:cNvPr id="7" name="TextBox 6">
            <a:extLst>
              <a:ext uri="{FF2B5EF4-FFF2-40B4-BE49-F238E27FC236}">
                <a16:creationId xmlns:a16="http://schemas.microsoft.com/office/drawing/2014/main" id="{1094030F-5428-46D8-8DD4-792B79AB488D}"/>
              </a:ext>
            </a:extLst>
          </p:cNvPr>
          <p:cNvSpPr txBox="1"/>
          <p:nvPr/>
        </p:nvSpPr>
        <p:spPr>
          <a:xfrm>
            <a:off x="1902279" y="5162839"/>
            <a:ext cx="8433707" cy="230832"/>
          </a:xfrm>
          <a:prstGeom prst="rect">
            <a:avLst/>
          </a:prstGeom>
          <a:noFill/>
        </p:spPr>
        <p:txBody>
          <a:bodyPr wrap="square" rtlCol="0">
            <a:spAutoFit/>
          </a:bodyPr>
          <a:lstStyle/>
          <a:p>
            <a:r>
              <a:rPr lang="en-IN" sz="900">
                <a:hlinkClick r:id="rId3" tooltip="http://physics.stackexchange.com/questions/52657/why-should-the-fermi-level-of-a-n-doped-semiconductor-be-below-the-one-of-a-p-do"/>
              </a:rPr>
              <a:t>This Photo</a:t>
            </a:r>
            <a:r>
              <a:rPr lang="en-IN" sz="900"/>
              <a:t> by Unknown Author is licensed under </a:t>
            </a:r>
            <a:r>
              <a:rPr lang="en-IN" sz="900">
                <a:hlinkClick r:id="rId4" tooltip="https://creativecommons.org/licenses/by-sa/3.0/"/>
              </a:rPr>
              <a:t>CC BY-SA</a:t>
            </a:r>
            <a:endParaRPr lang="en-IN" sz="900"/>
          </a:p>
        </p:txBody>
      </p:sp>
    </p:spTree>
    <p:extLst>
      <p:ext uri="{BB962C8B-B14F-4D97-AF65-F5344CB8AC3E}">
        <p14:creationId xmlns:p14="http://schemas.microsoft.com/office/powerpoint/2010/main" val="18719064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Content Placeholder 9">
            <a:extLst>
              <a:ext uri="{FF2B5EF4-FFF2-40B4-BE49-F238E27FC236}">
                <a16:creationId xmlns:a16="http://schemas.microsoft.com/office/drawing/2014/main" id="{D72F26EB-B48C-450D-89AB-A0145C743D9B}"/>
              </a:ext>
            </a:extLst>
          </p:cNvPr>
          <p:cNvPicPr>
            <a:picLocks noGrp="1" noChangeAspect="1"/>
          </p:cNvPicPr>
          <p:nvPr>
            <p:ph idx="1"/>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1117600" y="1402080"/>
            <a:ext cx="9499600" cy="4307839"/>
          </a:xfrm>
        </p:spPr>
      </p:pic>
    </p:spTree>
    <p:extLst>
      <p:ext uri="{BB962C8B-B14F-4D97-AF65-F5344CB8AC3E}">
        <p14:creationId xmlns:p14="http://schemas.microsoft.com/office/powerpoint/2010/main" val="37047552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CFD312-D8C0-48CE-BD2A-93C58DBDD8A2}"/>
              </a:ext>
            </a:extLst>
          </p:cNvPr>
          <p:cNvSpPr>
            <a:spLocks noGrp="1"/>
          </p:cNvSpPr>
          <p:nvPr>
            <p:ph type="title"/>
          </p:nvPr>
        </p:nvSpPr>
        <p:spPr/>
        <p:txBody>
          <a:bodyPr/>
          <a:lstStyle/>
          <a:p>
            <a:r>
              <a:rPr lang="en-IN" dirty="0"/>
              <a:t>        BAND GAP &amp; BAND ENERGY</a:t>
            </a:r>
          </a:p>
        </p:txBody>
      </p:sp>
      <p:pic>
        <p:nvPicPr>
          <p:cNvPr id="2050" name="Picture 2">
            <a:extLst>
              <a:ext uri="{FF2B5EF4-FFF2-40B4-BE49-F238E27FC236}">
                <a16:creationId xmlns:a16="http://schemas.microsoft.com/office/drawing/2014/main" id="{FA571F1D-2BB3-4504-98CC-A0C1A11602CD}"/>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451579" y="1636295"/>
            <a:ext cx="8979800" cy="40305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021321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228546-DFE1-40F0-B268-9ED23065DFD7}"/>
              </a:ext>
            </a:extLst>
          </p:cNvPr>
          <p:cNvSpPr>
            <a:spLocks noGrp="1"/>
          </p:cNvSpPr>
          <p:nvPr>
            <p:ph type="title"/>
          </p:nvPr>
        </p:nvSpPr>
        <p:spPr/>
        <p:txBody>
          <a:bodyPr/>
          <a:lstStyle/>
          <a:p>
            <a:r>
              <a:rPr lang="en-IN" dirty="0"/>
              <a:t>INTRODUCTION TO BAND GAP &amp; BAND ENERGY</a:t>
            </a:r>
          </a:p>
        </p:txBody>
      </p:sp>
      <p:sp>
        <p:nvSpPr>
          <p:cNvPr id="3" name="Content Placeholder 2">
            <a:extLst>
              <a:ext uri="{FF2B5EF4-FFF2-40B4-BE49-F238E27FC236}">
                <a16:creationId xmlns:a16="http://schemas.microsoft.com/office/drawing/2014/main" id="{D1CBF6A9-3031-4ADB-807B-D67FD3F9A4F2}"/>
              </a:ext>
            </a:extLst>
          </p:cNvPr>
          <p:cNvSpPr>
            <a:spLocks noGrp="1"/>
          </p:cNvSpPr>
          <p:nvPr>
            <p:ph idx="1"/>
          </p:nvPr>
        </p:nvSpPr>
        <p:spPr/>
        <p:txBody>
          <a:bodyPr/>
          <a:lstStyle/>
          <a:p>
            <a:r>
              <a:rPr lang="en-US" b="0" i="0" dirty="0">
                <a:solidFill>
                  <a:srgbClr val="202122"/>
                </a:solidFill>
                <a:effectLst/>
                <a:latin typeface="Arial" panose="020B0604020202020204" pitchFamily="34" charset="0"/>
              </a:rPr>
              <a:t>In </a:t>
            </a:r>
            <a:r>
              <a:rPr lang="en-US" b="0" i="0" u="none" strike="noStrike" dirty="0">
                <a:solidFill>
                  <a:srgbClr val="0B0080"/>
                </a:solidFill>
                <a:effectLst/>
                <a:latin typeface="Arial" panose="020B0604020202020204" pitchFamily="34" charset="0"/>
                <a:hlinkClick r:id="rId2" tooltip="Solid-state physics"/>
              </a:rPr>
              <a:t>solid-state physics</a:t>
            </a:r>
            <a:r>
              <a:rPr lang="en-US" b="0" i="0" dirty="0">
                <a:solidFill>
                  <a:srgbClr val="202122"/>
                </a:solidFill>
                <a:effectLst/>
                <a:latin typeface="Arial" panose="020B0604020202020204" pitchFamily="34" charset="0"/>
              </a:rPr>
              <a:t>, a </a:t>
            </a:r>
            <a:r>
              <a:rPr lang="en-US" b="1" i="0" dirty="0">
                <a:solidFill>
                  <a:srgbClr val="202122"/>
                </a:solidFill>
                <a:effectLst/>
                <a:latin typeface="Arial" panose="020B0604020202020204" pitchFamily="34" charset="0"/>
              </a:rPr>
              <a:t>band gap</a:t>
            </a:r>
            <a:r>
              <a:rPr lang="en-US" b="0" i="0" dirty="0">
                <a:solidFill>
                  <a:srgbClr val="202122"/>
                </a:solidFill>
                <a:effectLst/>
                <a:latin typeface="Arial" panose="020B0604020202020204" pitchFamily="34" charset="0"/>
              </a:rPr>
              <a:t>, also called an </a:t>
            </a:r>
            <a:r>
              <a:rPr lang="en-US" b="1" i="0" dirty="0">
                <a:solidFill>
                  <a:srgbClr val="202122"/>
                </a:solidFill>
                <a:effectLst/>
                <a:latin typeface="Arial" panose="020B0604020202020204" pitchFamily="34" charset="0"/>
              </a:rPr>
              <a:t>energy gap</a:t>
            </a:r>
            <a:r>
              <a:rPr lang="en-US" b="0" i="0" dirty="0">
                <a:solidFill>
                  <a:srgbClr val="202122"/>
                </a:solidFill>
                <a:effectLst/>
                <a:latin typeface="Arial" panose="020B0604020202020204" pitchFamily="34" charset="0"/>
              </a:rPr>
              <a:t>, is an energy range in a solid where no </a:t>
            </a:r>
            <a:r>
              <a:rPr lang="en-US" b="0" i="0" u="none" strike="noStrike" dirty="0">
                <a:solidFill>
                  <a:srgbClr val="0B0080"/>
                </a:solidFill>
                <a:effectLst/>
                <a:latin typeface="Arial" panose="020B0604020202020204" pitchFamily="34" charset="0"/>
                <a:hlinkClick r:id="rId3" tooltip="Electronic state"/>
              </a:rPr>
              <a:t>electronic states</a:t>
            </a:r>
            <a:r>
              <a:rPr lang="en-US" b="0" i="0" dirty="0">
                <a:solidFill>
                  <a:srgbClr val="202122"/>
                </a:solidFill>
                <a:effectLst/>
                <a:latin typeface="Arial" panose="020B0604020202020204" pitchFamily="34" charset="0"/>
              </a:rPr>
              <a:t> can exist. In graphs of the </a:t>
            </a:r>
            <a:r>
              <a:rPr lang="en-US" b="0" i="0" u="none" strike="noStrike" dirty="0">
                <a:solidFill>
                  <a:srgbClr val="0B0080"/>
                </a:solidFill>
                <a:effectLst/>
                <a:latin typeface="Arial" panose="020B0604020202020204" pitchFamily="34" charset="0"/>
                <a:hlinkClick r:id="rId4" tooltip="Electronic band structure"/>
              </a:rPr>
              <a:t>electronic band structure</a:t>
            </a:r>
            <a:r>
              <a:rPr lang="en-US" b="0" i="0" dirty="0">
                <a:solidFill>
                  <a:srgbClr val="202122"/>
                </a:solidFill>
                <a:effectLst/>
                <a:latin typeface="Arial" panose="020B0604020202020204" pitchFamily="34" charset="0"/>
              </a:rPr>
              <a:t> of solids, the band gap generally refers to the energy difference (in </a:t>
            </a:r>
            <a:r>
              <a:rPr lang="en-US" b="0" i="0" u="none" strike="noStrike" dirty="0">
                <a:solidFill>
                  <a:srgbClr val="0B0080"/>
                </a:solidFill>
                <a:effectLst/>
                <a:latin typeface="Arial" panose="020B0604020202020204" pitchFamily="34" charset="0"/>
                <a:hlinkClick r:id="rId5" tooltip="Electron volt"/>
              </a:rPr>
              <a:t>electron volts</a:t>
            </a:r>
            <a:r>
              <a:rPr lang="en-US" b="0" i="0" dirty="0">
                <a:solidFill>
                  <a:srgbClr val="202122"/>
                </a:solidFill>
                <a:effectLst/>
                <a:latin typeface="Arial" panose="020B0604020202020204" pitchFamily="34" charset="0"/>
              </a:rPr>
              <a:t>) between the top of the </a:t>
            </a:r>
            <a:r>
              <a:rPr lang="en-US" b="0" i="0" u="none" strike="noStrike" dirty="0">
                <a:solidFill>
                  <a:srgbClr val="0B0080"/>
                </a:solidFill>
                <a:effectLst/>
                <a:latin typeface="Arial" panose="020B0604020202020204" pitchFamily="34" charset="0"/>
                <a:hlinkClick r:id="rId6" tooltip="Valence band"/>
              </a:rPr>
              <a:t>valence band</a:t>
            </a:r>
            <a:r>
              <a:rPr lang="en-US" b="0" i="0" dirty="0">
                <a:solidFill>
                  <a:srgbClr val="202122"/>
                </a:solidFill>
                <a:effectLst/>
                <a:latin typeface="Arial" panose="020B0604020202020204" pitchFamily="34" charset="0"/>
              </a:rPr>
              <a:t> and the bottom of the </a:t>
            </a:r>
            <a:r>
              <a:rPr lang="en-US" b="0" i="0" u="none" strike="noStrike" dirty="0">
                <a:solidFill>
                  <a:srgbClr val="0B0080"/>
                </a:solidFill>
                <a:effectLst/>
                <a:latin typeface="Arial" panose="020B0604020202020204" pitchFamily="34" charset="0"/>
                <a:hlinkClick r:id="rId7" tooltip="Conduction band"/>
              </a:rPr>
              <a:t>conduction band</a:t>
            </a:r>
            <a:r>
              <a:rPr lang="en-US" b="0" i="0" dirty="0">
                <a:solidFill>
                  <a:srgbClr val="202122"/>
                </a:solidFill>
                <a:effectLst/>
                <a:latin typeface="Arial" panose="020B0604020202020204" pitchFamily="34" charset="0"/>
              </a:rPr>
              <a:t> in </a:t>
            </a:r>
            <a:r>
              <a:rPr lang="en-US" b="0" i="0" u="none" strike="noStrike" dirty="0">
                <a:solidFill>
                  <a:srgbClr val="0B0080"/>
                </a:solidFill>
                <a:effectLst/>
                <a:latin typeface="Arial" panose="020B0604020202020204" pitchFamily="34" charset="0"/>
                <a:hlinkClick r:id="rId8" tooltip="Electrical insulation"/>
              </a:rPr>
              <a:t>insulators</a:t>
            </a:r>
            <a:r>
              <a:rPr lang="en-US" b="0" i="0" dirty="0">
                <a:solidFill>
                  <a:srgbClr val="202122"/>
                </a:solidFill>
                <a:effectLst/>
                <a:latin typeface="Arial" panose="020B0604020202020204" pitchFamily="34" charset="0"/>
              </a:rPr>
              <a:t> and </a:t>
            </a:r>
            <a:r>
              <a:rPr lang="en-US" b="0" i="0" u="none" strike="noStrike" dirty="0">
                <a:solidFill>
                  <a:srgbClr val="0B0080"/>
                </a:solidFill>
                <a:effectLst/>
                <a:latin typeface="Arial" panose="020B0604020202020204" pitchFamily="34" charset="0"/>
                <a:hlinkClick r:id="rId9" tooltip="Semiconductor"/>
              </a:rPr>
              <a:t>semiconductors</a:t>
            </a:r>
            <a:r>
              <a:rPr lang="en-US" b="0" i="0" dirty="0">
                <a:solidFill>
                  <a:srgbClr val="202122"/>
                </a:solidFill>
                <a:effectLst/>
                <a:latin typeface="Arial" panose="020B0604020202020204" pitchFamily="34" charset="0"/>
              </a:rPr>
              <a:t>. It is the energy required to promote a </a:t>
            </a:r>
            <a:r>
              <a:rPr lang="en-US" b="0" i="0" u="none" strike="noStrike" dirty="0">
                <a:solidFill>
                  <a:srgbClr val="0B0080"/>
                </a:solidFill>
                <a:effectLst/>
                <a:latin typeface="Arial" panose="020B0604020202020204" pitchFamily="34" charset="0"/>
                <a:hlinkClick r:id="rId10" tooltip="Valence electron"/>
              </a:rPr>
              <a:t>valence electron</a:t>
            </a:r>
            <a:r>
              <a:rPr lang="en-US" b="0" i="0" dirty="0">
                <a:solidFill>
                  <a:srgbClr val="202122"/>
                </a:solidFill>
                <a:effectLst/>
                <a:latin typeface="Arial" panose="020B0604020202020204" pitchFamily="34" charset="0"/>
              </a:rPr>
              <a:t> bound to an atom to become a </a:t>
            </a:r>
            <a:r>
              <a:rPr lang="en-US" b="0" i="0" u="none" strike="noStrike" dirty="0">
                <a:solidFill>
                  <a:srgbClr val="0B0080"/>
                </a:solidFill>
                <a:effectLst/>
                <a:latin typeface="Arial" panose="020B0604020202020204" pitchFamily="34" charset="0"/>
                <a:hlinkClick r:id="rId11" tooltip="Conduction electron"/>
              </a:rPr>
              <a:t>conduction electron</a:t>
            </a:r>
            <a:r>
              <a:rPr lang="en-US" b="0" i="0" dirty="0">
                <a:solidFill>
                  <a:srgbClr val="202122"/>
                </a:solidFill>
                <a:effectLst/>
                <a:latin typeface="Arial" panose="020B0604020202020204" pitchFamily="34" charset="0"/>
              </a:rPr>
              <a:t>, which is free to move within the crystal lattice and serve as a charge carrier to conduct </a:t>
            </a:r>
            <a:r>
              <a:rPr lang="en-US" b="0" i="0" u="none" strike="noStrike" dirty="0">
                <a:solidFill>
                  <a:srgbClr val="0B0080"/>
                </a:solidFill>
                <a:effectLst/>
                <a:latin typeface="Arial" panose="020B0604020202020204" pitchFamily="34" charset="0"/>
                <a:hlinkClick r:id="rId12" tooltip="Electric current"/>
              </a:rPr>
              <a:t>electric current</a:t>
            </a:r>
            <a:r>
              <a:rPr lang="en-US" b="0" i="0" dirty="0">
                <a:solidFill>
                  <a:srgbClr val="202122"/>
                </a:solidFill>
                <a:effectLst/>
                <a:latin typeface="Arial" panose="020B0604020202020204" pitchFamily="34" charset="0"/>
              </a:rPr>
              <a:t>. </a:t>
            </a:r>
            <a:endParaRPr lang="en-IN" dirty="0"/>
          </a:p>
        </p:txBody>
      </p:sp>
    </p:spTree>
    <p:extLst>
      <p:ext uri="{BB962C8B-B14F-4D97-AF65-F5344CB8AC3E}">
        <p14:creationId xmlns:p14="http://schemas.microsoft.com/office/powerpoint/2010/main" val="259660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94CD99-0230-494D-A2AD-24FCFBAEE6B6}"/>
              </a:ext>
            </a:extLst>
          </p:cNvPr>
          <p:cNvSpPr>
            <a:spLocks noGrp="1"/>
          </p:cNvSpPr>
          <p:nvPr>
            <p:ph type="title"/>
          </p:nvPr>
        </p:nvSpPr>
        <p:spPr/>
        <p:txBody>
          <a:bodyPr/>
          <a:lstStyle/>
          <a:p>
            <a:r>
              <a:rPr lang="en-IN" dirty="0"/>
              <a:t>   INTRINSIC SEMICONDUCTORS BAND GAP</a:t>
            </a:r>
          </a:p>
        </p:txBody>
      </p:sp>
      <p:sp>
        <p:nvSpPr>
          <p:cNvPr id="3" name="Content Placeholder 2">
            <a:extLst>
              <a:ext uri="{FF2B5EF4-FFF2-40B4-BE49-F238E27FC236}">
                <a16:creationId xmlns:a16="http://schemas.microsoft.com/office/drawing/2014/main" id="{C8CDB0DF-1959-401A-8DF0-1A8366694E6B}"/>
              </a:ext>
            </a:extLst>
          </p:cNvPr>
          <p:cNvSpPr>
            <a:spLocks noGrp="1"/>
          </p:cNvSpPr>
          <p:nvPr>
            <p:ph idx="1"/>
          </p:nvPr>
        </p:nvSpPr>
        <p:spPr/>
        <p:txBody>
          <a:bodyPr>
            <a:normAutofit lnSpcReduction="10000"/>
          </a:bodyPr>
          <a:lstStyle/>
          <a:p>
            <a:pPr algn="l"/>
            <a:r>
              <a:rPr lang="en-US" b="0" i="0" dirty="0">
                <a:solidFill>
                  <a:srgbClr val="202122"/>
                </a:solidFill>
                <a:effectLst/>
                <a:latin typeface="Arial" panose="020B0604020202020204" pitchFamily="34" charset="0"/>
              </a:rPr>
              <a:t> </a:t>
            </a:r>
          </a:p>
          <a:p>
            <a:pPr algn="l"/>
            <a:r>
              <a:rPr lang="en-US" b="0" i="0" dirty="0">
                <a:solidFill>
                  <a:srgbClr val="202122"/>
                </a:solidFill>
                <a:effectLst/>
                <a:latin typeface="Arial" panose="020B0604020202020204" pitchFamily="34" charset="0"/>
              </a:rPr>
              <a:t>The </a:t>
            </a:r>
            <a:r>
              <a:rPr lang="en-US" b="0" i="0" u="none" strike="noStrike" dirty="0">
                <a:solidFill>
                  <a:srgbClr val="0B0080"/>
                </a:solidFill>
                <a:effectLst/>
                <a:latin typeface="Arial" panose="020B0604020202020204" pitchFamily="34" charset="0"/>
                <a:hlinkClick r:id="rId2" tooltip="Electrical conductivity"/>
              </a:rPr>
              <a:t>conductivity</a:t>
            </a:r>
            <a:r>
              <a:rPr lang="en-US" b="0" i="0" dirty="0">
                <a:solidFill>
                  <a:srgbClr val="202122"/>
                </a:solidFill>
                <a:effectLst/>
                <a:latin typeface="Arial" panose="020B0604020202020204" pitchFamily="34" charset="0"/>
              </a:rPr>
              <a:t> of </a:t>
            </a:r>
            <a:r>
              <a:rPr lang="en-US" b="0" i="0" u="none" strike="noStrike" dirty="0">
                <a:solidFill>
                  <a:srgbClr val="0B0080"/>
                </a:solidFill>
                <a:effectLst/>
                <a:latin typeface="Arial" panose="020B0604020202020204" pitchFamily="34" charset="0"/>
                <a:hlinkClick r:id="rId3" tooltip="Intrinsic semiconductor"/>
              </a:rPr>
              <a:t>intrinsic semiconductors</a:t>
            </a:r>
            <a:r>
              <a:rPr lang="en-US" b="0" i="0" dirty="0">
                <a:solidFill>
                  <a:srgbClr val="202122"/>
                </a:solidFill>
                <a:effectLst/>
                <a:latin typeface="Arial" panose="020B0604020202020204" pitchFamily="34" charset="0"/>
              </a:rPr>
              <a:t> is strongly dependent on the band gap. The only available charge carriers for conduction are the electrons that have enough thermal energy to be excited across the band gap and the </a:t>
            </a:r>
            <a:r>
              <a:rPr lang="en-US" b="0" i="0" u="none" strike="noStrike" dirty="0">
                <a:solidFill>
                  <a:srgbClr val="0B0080"/>
                </a:solidFill>
                <a:effectLst/>
                <a:latin typeface="Arial" panose="020B0604020202020204" pitchFamily="34" charset="0"/>
                <a:hlinkClick r:id="rId4" tooltip="Electron hole"/>
              </a:rPr>
              <a:t>electron holes</a:t>
            </a:r>
            <a:r>
              <a:rPr lang="en-US" b="0" i="0" dirty="0">
                <a:solidFill>
                  <a:srgbClr val="202122"/>
                </a:solidFill>
                <a:effectLst/>
                <a:latin typeface="Arial" panose="020B0604020202020204" pitchFamily="34" charset="0"/>
              </a:rPr>
              <a:t> that are left off when such an excitation occurs.</a:t>
            </a:r>
          </a:p>
          <a:p>
            <a:pPr algn="l"/>
            <a:r>
              <a:rPr lang="en-US" b="0" i="0" dirty="0">
                <a:solidFill>
                  <a:srgbClr val="202122"/>
                </a:solidFill>
                <a:effectLst/>
                <a:latin typeface="Arial" panose="020B0604020202020204" pitchFamily="34" charset="0"/>
              </a:rPr>
              <a:t>Band-gap engineering is the process of controlling or altering the band gap of a material by controlling the composition of certain semiconductor </a:t>
            </a:r>
            <a:r>
              <a:rPr lang="en-US" b="0" i="0" u="none" strike="noStrike" dirty="0">
                <a:solidFill>
                  <a:srgbClr val="0B0080"/>
                </a:solidFill>
                <a:effectLst/>
                <a:latin typeface="Arial" panose="020B0604020202020204" pitchFamily="34" charset="0"/>
                <a:hlinkClick r:id="rId5" tooltip="Alloy"/>
              </a:rPr>
              <a:t>alloys</a:t>
            </a:r>
            <a:r>
              <a:rPr lang="en-US" b="0" i="0" dirty="0">
                <a:solidFill>
                  <a:srgbClr val="202122"/>
                </a:solidFill>
                <a:effectLst/>
                <a:latin typeface="Arial" panose="020B0604020202020204" pitchFamily="34" charset="0"/>
              </a:rPr>
              <a:t>, such as </a:t>
            </a:r>
            <a:r>
              <a:rPr lang="en-US" b="0" i="0" dirty="0" err="1">
                <a:solidFill>
                  <a:srgbClr val="202122"/>
                </a:solidFill>
                <a:effectLst/>
                <a:latin typeface="Arial" panose="020B0604020202020204" pitchFamily="34" charset="0"/>
              </a:rPr>
              <a:t>GaAlAs</a:t>
            </a:r>
            <a:r>
              <a:rPr lang="en-US" b="0" i="0" dirty="0">
                <a:solidFill>
                  <a:srgbClr val="202122"/>
                </a:solidFill>
                <a:effectLst/>
                <a:latin typeface="Arial" panose="020B0604020202020204" pitchFamily="34" charset="0"/>
              </a:rPr>
              <a:t>, </a:t>
            </a:r>
            <a:r>
              <a:rPr lang="en-US" b="0" i="0" dirty="0" err="1">
                <a:solidFill>
                  <a:srgbClr val="202122"/>
                </a:solidFill>
                <a:effectLst/>
                <a:latin typeface="Arial" panose="020B0604020202020204" pitchFamily="34" charset="0"/>
              </a:rPr>
              <a:t>InGaAs</a:t>
            </a:r>
            <a:r>
              <a:rPr lang="en-US" b="0" i="0" dirty="0">
                <a:solidFill>
                  <a:srgbClr val="202122"/>
                </a:solidFill>
                <a:effectLst/>
                <a:latin typeface="Arial" panose="020B0604020202020204" pitchFamily="34" charset="0"/>
              </a:rPr>
              <a:t>, and </a:t>
            </a:r>
            <a:r>
              <a:rPr lang="en-US" b="0" i="0" dirty="0" err="1">
                <a:solidFill>
                  <a:srgbClr val="202122"/>
                </a:solidFill>
                <a:effectLst/>
                <a:latin typeface="Arial" panose="020B0604020202020204" pitchFamily="34" charset="0"/>
              </a:rPr>
              <a:t>InAlAs</a:t>
            </a:r>
            <a:r>
              <a:rPr lang="en-US" b="0" i="0" dirty="0">
                <a:solidFill>
                  <a:srgbClr val="202122"/>
                </a:solidFill>
                <a:effectLst/>
                <a:latin typeface="Arial" panose="020B0604020202020204" pitchFamily="34" charset="0"/>
              </a:rPr>
              <a:t>. It is also possible to construct layered materials with alternating compositions by techniques like </a:t>
            </a:r>
            <a:r>
              <a:rPr lang="en-US" b="0" i="0" u="none" strike="noStrike" dirty="0">
                <a:solidFill>
                  <a:srgbClr val="0B0080"/>
                </a:solidFill>
                <a:effectLst/>
                <a:latin typeface="Arial" panose="020B0604020202020204" pitchFamily="34" charset="0"/>
                <a:hlinkClick r:id="rId6" tooltip="Molecular-beam epitaxy"/>
              </a:rPr>
              <a:t>molecular-beam epitaxy</a:t>
            </a:r>
            <a:r>
              <a:rPr lang="en-US" b="0" i="0" dirty="0">
                <a:solidFill>
                  <a:srgbClr val="202122"/>
                </a:solidFill>
                <a:effectLst/>
                <a:latin typeface="Arial" panose="020B0604020202020204" pitchFamily="34" charset="0"/>
              </a:rPr>
              <a:t>. </a:t>
            </a:r>
          </a:p>
        </p:txBody>
      </p:sp>
    </p:spTree>
    <p:extLst>
      <p:ext uri="{BB962C8B-B14F-4D97-AF65-F5344CB8AC3E}">
        <p14:creationId xmlns:p14="http://schemas.microsoft.com/office/powerpoint/2010/main" val="40190057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0A5BA286-CD3C-4143-BC3B-68B61C0EFFAD}"/>
              </a:ext>
            </a:extLst>
          </p:cNvPr>
          <p:cNvPicPr>
            <a:picLocks noGrp="1" noChangeAspect="1"/>
          </p:cNvPicPr>
          <p:nvPr>
            <p:ph idx="1"/>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2333625" y="1853754"/>
            <a:ext cx="7115175" cy="4127946"/>
          </a:xfrm>
        </p:spPr>
      </p:pic>
    </p:spTree>
    <p:extLst>
      <p:ext uri="{BB962C8B-B14F-4D97-AF65-F5344CB8AC3E}">
        <p14:creationId xmlns:p14="http://schemas.microsoft.com/office/powerpoint/2010/main" val="26939013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F8CFBD-5F31-49AF-B460-DEED6B9B4D7B}"/>
              </a:ext>
            </a:extLst>
          </p:cNvPr>
          <p:cNvSpPr>
            <a:spLocks noGrp="1"/>
          </p:cNvSpPr>
          <p:nvPr>
            <p:ph type="title"/>
          </p:nvPr>
        </p:nvSpPr>
        <p:spPr/>
        <p:txBody>
          <a:bodyPr/>
          <a:lstStyle/>
          <a:p>
            <a:r>
              <a:rPr lang="en-IN" dirty="0"/>
              <a:t>      fermi energy level</a:t>
            </a:r>
          </a:p>
        </p:txBody>
      </p:sp>
      <p:pic>
        <p:nvPicPr>
          <p:cNvPr id="11" name="Content Placeholder 10">
            <a:extLst>
              <a:ext uri="{FF2B5EF4-FFF2-40B4-BE49-F238E27FC236}">
                <a16:creationId xmlns:a16="http://schemas.microsoft.com/office/drawing/2014/main" id="{EB6382EB-457B-4F87-85C3-AD881A61E1C5}"/>
              </a:ext>
            </a:extLst>
          </p:cNvPr>
          <p:cNvPicPr>
            <a:picLocks noGrp="1" noChangeAspect="1"/>
          </p:cNvPicPr>
          <p:nvPr>
            <p:ph idx="1"/>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670560" y="2021841"/>
            <a:ext cx="10749280" cy="2960888"/>
          </a:xfrm>
        </p:spPr>
      </p:pic>
      <p:sp>
        <p:nvSpPr>
          <p:cNvPr id="12" name="TextBox 11">
            <a:extLst>
              <a:ext uri="{FF2B5EF4-FFF2-40B4-BE49-F238E27FC236}">
                <a16:creationId xmlns:a16="http://schemas.microsoft.com/office/drawing/2014/main" id="{97AB00CC-953F-4764-AD51-1931F5E54629}"/>
              </a:ext>
            </a:extLst>
          </p:cNvPr>
          <p:cNvSpPr txBox="1"/>
          <p:nvPr/>
        </p:nvSpPr>
        <p:spPr>
          <a:xfrm>
            <a:off x="670560" y="4726781"/>
            <a:ext cx="10749280" cy="230832"/>
          </a:xfrm>
          <a:prstGeom prst="rect">
            <a:avLst/>
          </a:prstGeom>
          <a:noFill/>
        </p:spPr>
        <p:txBody>
          <a:bodyPr wrap="square" rtlCol="0">
            <a:spAutoFit/>
          </a:bodyPr>
          <a:lstStyle/>
          <a:p>
            <a:r>
              <a:rPr lang="en-IN" sz="900">
                <a:hlinkClick r:id="rId3" tooltip="http://commons.wikimedia.org/wiki/File:BandGap-Comparison-withfermi-E.PNG"/>
              </a:rPr>
              <a:t>This Photo</a:t>
            </a:r>
            <a:r>
              <a:rPr lang="en-IN" sz="900"/>
              <a:t> by Unknown Author is licensed under </a:t>
            </a:r>
            <a:r>
              <a:rPr lang="en-IN" sz="900">
                <a:hlinkClick r:id="rId4" tooltip="https://creativecommons.org/licenses/by-sa/3.0/"/>
              </a:rPr>
              <a:t>CC BY-SA</a:t>
            </a:r>
            <a:endParaRPr lang="en-IN" sz="900"/>
          </a:p>
        </p:txBody>
      </p:sp>
    </p:spTree>
    <p:extLst>
      <p:ext uri="{BB962C8B-B14F-4D97-AF65-F5344CB8AC3E}">
        <p14:creationId xmlns:p14="http://schemas.microsoft.com/office/powerpoint/2010/main" val="18065009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9D0E34B-10C4-4BD2-ABDC-2423314507D4}"/>
              </a:ext>
            </a:extLst>
          </p:cNvPr>
          <p:cNvSpPr>
            <a:spLocks noGrp="1"/>
          </p:cNvSpPr>
          <p:nvPr>
            <p:ph idx="1"/>
          </p:nvPr>
        </p:nvSpPr>
        <p:spPr/>
        <p:txBody>
          <a:bodyPr>
            <a:normAutofit fontScale="92500" lnSpcReduction="10000"/>
          </a:bodyPr>
          <a:lstStyle/>
          <a:p>
            <a:r>
              <a:rPr lang="en-US" b="0" i="0">
                <a:solidFill>
                  <a:srgbClr val="202122"/>
                </a:solidFill>
                <a:effectLst/>
                <a:latin typeface="Arial" panose="020B0604020202020204" pitchFamily="34" charset="0"/>
              </a:rPr>
              <a:t>Every solid has its own characteristic </a:t>
            </a:r>
            <a:r>
              <a:rPr lang="en-US" b="0" i="0" u="none" strike="noStrike">
                <a:solidFill>
                  <a:srgbClr val="0B0080"/>
                </a:solidFill>
                <a:effectLst/>
                <a:latin typeface="Arial" panose="020B0604020202020204" pitchFamily="34" charset="0"/>
                <a:hlinkClick r:id="rId2" tooltip="Electronic band structure"/>
              </a:rPr>
              <a:t>energy-band structure</a:t>
            </a:r>
            <a:r>
              <a:rPr lang="en-US" b="0" i="0">
                <a:solidFill>
                  <a:srgbClr val="202122"/>
                </a:solidFill>
                <a:effectLst/>
                <a:latin typeface="Arial" panose="020B0604020202020204" pitchFamily="34" charset="0"/>
              </a:rPr>
              <a:t>. This variation in band structure is responsible for the wide range of electrical characteristics observed in various materials. In semiconductors and insulators, </a:t>
            </a:r>
            <a:r>
              <a:rPr lang="en-US" b="0" i="0" u="none" strike="noStrike">
                <a:solidFill>
                  <a:srgbClr val="0B0080"/>
                </a:solidFill>
                <a:effectLst/>
                <a:latin typeface="Arial" panose="020B0604020202020204" pitchFamily="34" charset="0"/>
                <a:hlinkClick r:id="rId3" tooltip="Electron"/>
              </a:rPr>
              <a:t>electrons</a:t>
            </a:r>
            <a:r>
              <a:rPr lang="en-US" b="0" i="0">
                <a:solidFill>
                  <a:srgbClr val="202122"/>
                </a:solidFill>
                <a:effectLst/>
                <a:latin typeface="Arial" panose="020B0604020202020204" pitchFamily="34" charset="0"/>
              </a:rPr>
              <a:t> are confined to a number of </a:t>
            </a:r>
            <a:r>
              <a:rPr lang="en-US" b="0" i="0" u="none" strike="noStrike">
                <a:solidFill>
                  <a:srgbClr val="0B0080"/>
                </a:solidFill>
                <a:effectLst/>
                <a:latin typeface="Arial" panose="020B0604020202020204" pitchFamily="34" charset="0"/>
                <a:hlinkClick r:id="rId2" tooltip="Electronic band structure"/>
              </a:rPr>
              <a:t>bands</a:t>
            </a:r>
            <a:r>
              <a:rPr lang="en-US" b="0" i="0">
                <a:solidFill>
                  <a:srgbClr val="202122"/>
                </a:solidFill>
                <a:effectLst/>
                <a:latin typeface="Arial" panose="020B0604020202020204" pitchFamily="34" charset="0"/>
              </a:rPr>
              <a:t> of energy, and forbidden from other regions. The term "band gap" refers to the energy difference between the top of the valence band and the bottom of the conduction band. Electrons are able to jump from one band to another. However, in order for an electron to jump from a valence band to a conduction band, it requires a specific minimum amount of energy for the transition. The required energy differs with different materials. Electrons can gain enough energy to jump to the conduction band by absorbing either a </a:t>
            </a:r>
            <a:r>
              <a:rPr lang="en-US" b="0" i="0" u="none" strike="noStrike">
                <a:solidFill>
                  <a:srgbClr val="0B0080"/>
                </a:solidFill>
                <a:effectLst/>
                <a:latin typeface="Arial" panose="020B0604020202020204" pitchFamily="34" charset="0"/>
                <a:hlinkClick r:id="rId4" tooltip="Phonon"/>
              </a:rPr>
              <a:t>phonon</a:t>
            </a:r>
            <a:r>
              <a:rPr lang="en-US" b="0" i="0">
                <a:solidFill>
                  <a:srgbClr val="202122"/>
                </a:solidFill>
                <a:effectLst/>
                <a:latin typeface="Arial" panose="020B0604020202020204" pitchFamily="34" charset="0"/>
              </a:rPr>
              <a:t> (heat) or a </a:t>
            </a:r>
            <a:r>
              <a:rPr lang="en-US" b="0" i="0" u="none" strike="noStrike">
                <a:solidFill>
                  <a:srgbClr val="0B0080"/>
                </a:solidFill>
                <a:effectLst/>
                <a:latin typeface="Arial" panose="020B0604020202020204" pitchFamily="34" charset="0"/>
                <a:hlinkClick r:id="rId5" tooltip="Photon"/>
              </a:rPr>
              <a:t>photon</a:t>
            </a:r>
            <a:r>
              <a:rPr lang="en-US" b="0" i="0">
                <a:solidFill>
                  <a:srgbClr val="202122"/>
                </a:solidFill>
                <a:effectLst/>
                <a:latin typeface="Arial" panose="020B0604020202020204" pitchFamily="34" charset="0"/>
              </a:rPr>
              <a:t> (light).</a:t>
            </a:r>
            <a:endParaRPr lang="en-IN"/>
          </a:p>
        </p:txBody>
      </p:sp>
    </p:spTree>
    <p:extLst>
      <p:ext uri="{BB962C8B-B14F-4D97-AF65-F5344CB8AC3E}">
        <p14:creationId xmlns:p14="http://schemas.microsoft.com/office/powerpoint/2010/main" val="35967408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4E29FCA-6AA8-49B0-8426-1FEEC6BB0DEB}"/>
              </a:ext>
            </a:extLst>
          </p:cNvPr>
          <p:cNvSpPr>
            <a:spLocks noGrp="1"/>
          </p:cNvSpPr>
          <p:nvPr>
            <p:ph idx="1"/>
          </p:nvPr>
        </p:nvSpPr>
        <p:spPr/>
        <p:txBody>
          <a:bodyPr/>
          <a:lstStyle/>
          <a:p>
            <a:r>
              <a:rPr lang="en-US" b="0" i="0" dirty="0">
                <a:solidFill>
                  <a:srgbClr val="202122"/>
                </a:solidFill>
                <a:effectLst/>
                <a:latin typeface="Arial" panose="020B0604020202020204" pitchFamily="34" charset="0"/>
              </a:rPr>
              <a:t>A </a:t>
            </a:r>
            <a:r>
              <a:rPr lang="en-US" b="0" i="0" u="none" strike="noStrike" dirty="0">
                <a:solidFill>
                  <a:srgbClr val="0B0080"/>
                </a:solidFill>
                <a:effectLst/>
                <a:latin typeface="Arial" panose="020B0604020202020204" pitchFamily="34" charset="0"/>
                <a:hlinkClick r:id="rId2" tooltip="Semiconductor"/>
              </a:rPr>
              <a:t>semiconductor</a:t>
            </a:r>
            <a:r>
              <a:rPr lang="en-US" b="0" i="0" dirty="0">
                <a:solidFill>
                  <a:srgbClr val="202122"/>
                </a:solidFill>
                <a:effectLst/>
                <a:latin typeface="Arial" panose="020B0604020202020204" pitchFamily="34" charset="0"/>
              </a:rPr>
              <a:t> is a material with an intermediate-sized but non-zero band gap that behaves as an insulator at absolute zero but allows thermal excitation of electrons into its conduction band at temperatures that are below its melting point. In contrast, a material with a large band gap is an </a:t>
            </a:r>
            <a:r>
              <a:rPr lang="en-US" b="0" i="0" u="none" strike="noStrike" dirty="0">
                <a:solidFill>
                  <a:srgbClr val="0B0080"/>
                </a:solidFill>
                <a:effectLst/>
                <a:latin typeface="Arial" panose="020B0604020202020204" pitchFamily="34" charset="0"/>
                <a:hlinkClick r:id="rId3" tooltip="Electrical insulator"/>
              </a:rPr>
              <a:t>insulator</a:t>
            </a:r>
            <a:r>
              <a:rPr lang="en-US" b="0" i="0" dirty="0">
                <a:solidFill>
                  <a:srgbClr val="202122"/>
                </a:solidFill>
                <a:effectLst/>
                <a:latin typeface="Arial" panose="020B0604020202020204" pitchFamily="34" charset="0"/>
              </a:rPr>
              <a:t>. In </a:t>
            </a:r>
            <a:r>
              <a:rPr lang="en-US" b="0" i="0" u="none" strike="noStrike" dirty="0">
                <a:solidFill>
                  <a:srgbClr val="0B0080"/>
                </a:solidFill>
                <a:effectLst/>
                <a:latin typeface="Arial" panose="020B0604020202020204" pitchFamily="34" charset="0"/>
                <a:hlinkClick r:id="rId4" tooltip="Electrical conductor"/>
              </a:rPr>
              <a:t>conductors</a:t>
            </a:r>
            <a:r>
              <a:rPr lang="en-US" b="0" i="0" dirty="0">
                <a:solidFill>
                  <a:srgbClr val="202122"/>
                </a:solidFill>
                <a:effectLst/>
                <a:latin typeface="Arial" panose="020B0604020202020204" pitchFamily="34" charset="0"/>
              </a:rPr>
              <a:t>, the valence and conduction bands may overlap, so they may not have a band gap.</a:t>
            </a:r>
            <a:endParaRPr lang="en-IN" dirty="0"/>
          </a:p>
        </p:txBody>
      </p:sp>
    </p:spTree>
    <p:extLst>
      <p:ext uri="{BB962C8B-B14F-4D97-AF65-F5344CB8AC3E}">
        <p14:creationId xmlns:p14="http://schemas.microsoft.com/office/powerpoint/2010/main" val="909764962"/>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158</TotalTime>
  <Words>1360</Words>
  <Application>Microsoft Office PowerPoint</Application>
  <PresentationFormat>Widescreen</PresentationFormat>
  <Paragraphs>56</Paragraphs>
  <Slides>29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vt:i4>
      </vt:variant>
    </vt:vector>
  </HeadingPairs>
  <TitlesOfParts>
    <vt:vector size="34" baseType="lpstr">
      <vt:lpstr>arial</vt:lpstr>
      <vt:lpstr>arial</vt:lpstr>
      <vt:lpstr>Gill Sans MT</vt:lpstr>
      <vt:lpstr>Roboto</vt:lpstr>
      <vt:lpstr>Gallery</vt:lpstr>
      <vt:lpstr>CLASSIFICATION OF SOLIDS INTERMS OF FORBIDDEN ENERGY GAP</vt:lpstr>
      <vt:lpstr>SEMICONDUCTING MATERIAL</vt:lpstr>
      <vt:lpstr>        BAND GAP &amp; BAND ENERGY</vt:lpstr>
      <vt:lpstr>INTRODUCTION TO BAND GAP &amp; BAND ENERGY</vt:lpstr>
      <vt:lpstr>   INTRINSIC SEMICONDUCTORS BAND GAP</vt:lpstr>
      <vt:lpstr>PowerPoint Presentation</vt:lpstr>
      <vt:lpstr>      fermi energy level</vt:lpstr>
      <vt:lpstr>PowerPoint Presentation</vt:lpstr>
      <vt:lpstr>PowerPoint Presentation</vt:lpstr>
      <vt:lpstr>BAND   GAP</vt:lpstr>
      <vt:lpstr>PowerPoint Presentation</vt:lpstr>
      <vt:lpstr>PowerPoint Presentation</vt:lpstr>
      <vt:lpstr>PowerPoint Presentation</vt:lpstr>
      <vt:lpstr>PowerPoint Presentation</vt:lpstr>
      <vt:lpstr>PowerPoint Presentation</vt:lpstr>
      <vt:lpstr>PowerPoint Presentation</vt:lpstr>
      <vt:lpstr>       classification of energy bands</vt:lpstr>
      <vt:lpstr>            conduction band</vt:lpstr>
      <vt:lpstr>         forbidden energy gap</vt:lpstr>
      <vt:lpstr>Band gap of insulators , semiconductors,and conductors</vt:lpstr>
      <vt:lpstr>           conductors</vt:lpstr>
      <vt:lpstr>      insulators</vt:lpstr>
      <vt:lpstr>       semiconductors</vt:lpstr>
      <vt:lpstr>        energy band theory</vt:lpstr>
      <vt:lpstr>    what   is  band  theory  of  solids </vt:lpstr>
      <vt:lpstr>                              energy bands</vt:lpstr>
      <vt:lpstr>                      </vt:lpstr>
      <vt:lpstr>               Energy bands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CLASSIFICATION OF SOLIDS INTERMS OF FORBIDDEN ENERGY GAP</dc:title>
  <dc:creator>lakshmi prasadh</dc:creator>
  <cp:lastModifiedBy>lakshmi prasadh</cp:lastModifiedBy>
  <cp:revision>17</cp:revision>
  <dcterms:created xsi:type="dcterms:W3CDTF">2020-09-26T08:46:10Z</dcterms:created>
  <dcterms:modified xsi:type="dcterms:W3CDTF">2020-10-09T03:09:38Z</dcterms:modified>
</cp:coreProperties>
</file>